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323" r:id="rId2"/>
    <p:sldId id="777" r:id="rId3"/>
    <p:sldId id="770" r:id="rId4"/>
    <p:sldId id="775" r:id="rId5"/>
    <p:sldId id="772" r:id="rId6"/>
    <p:sldId id="773" r:id="rId7"/>
    <p:sldId id="776" r:id="rId8"/>
    <p:sldId id="800" r:id="rId9"/>
    <p:sldId id="801" r:id="rId10"/>
    <p:sldId id="865" r:id="rId11"/>
    <p:sldId id="866" r:id="rId12"/>
    <p:sldId id="861" r:id="rId13"/>
    <p:sldId id="863" r:id="rId14"/>
    <p:sldId id="862" r:id="rId15"/>
    <p:sldId id="803" r:id="rId16"/>
    <p:sldId id="804" r:id="rId17"/>
    <p:sldId id="805" r:id="rId18"/>
    <p:sldId id="806" r:id="rId19"/>
    <p:sldId id="807" r:id="rId20"/>
    <p:sldId id="808" r:id="rId21"/>
    <p:sldId id="809" r:id="rId22"/>
    <p:sldId id="812" r:id="rId23"/>
    <p:sldId id="813" r:id="rId24"/>
    <p:sldId id="815" r:id="rId25"/>
    <p:sldId id="816" r:id="rId26"/>
    <p:sldId id="817" r:id="rId27"/>
    <p:sldId id="818" r:id="rId28"/>
    <p:sldId id="819" r:id="rId29"/>
    <p:sldId id="820" r:id="rId30"/>
    <p:sldId id="821" r:id="rId31"/>
    <p:sldId id="823" r:id="rId32"/>
    <p:sldId id="825" r:id="rId33"/>
    <p:sldId id="826" r:id="rId34"/>
    <p:sldId id="827" r:id="rId35"/>
    <p:sldId id="828" r:id="rId36"/>
    <p:sldId id="829" r:id="rId37"/>
    <p:sldId id="830" r:id="rId38"/>
    <p:sldId id="831" r:id="rId39"/>
    <p:sldId id="834" r:id="rId40"/>
    <p:sldId id="835" r:id="rId41"/>
    <p:sldId id="836" r:id="rId42"/>
    <p:sldId id="837" r:id="rId43"/>
    <p:sldId id="838" r:id="rId44"/>
    <p:sldId id="841" r:id="rId45"/>
    <p:sldId id="844" r:id="rId46"/>
    <p:sldId id="843" r:id="rId47"/>
    <p:sldId id="845" r:id="rId48"/>
    <p:sldId id="846" r:id="rId49"/>
    <p:sldId id="847" r:id="rId50"/>
    <p:sldId id="848" r:id="rId51"/>
    <p:sldId id="849" r:id="rId52"/>
    <p:sldId id="850" r:id="rId53"/>
    <p:sldId id="851" r:id="rId54"/>
    <p:sldId id="852" r:id="rId55"/>
    <p:sldId id="853" r:id="rId56"/>
    <p:sldId id="854" r:id="rId57"/>
    <p:sldId id="855" r:id="rId58"/>
    <p:sldId id="857" r:id="rId59"/>
    <p:sldId id="859" r:id="rId60"/>
    <p:sldId id="867" r:id="rId61"/>
    <p:sldId id="868" r:id="rId62"/>
    <p:sldId id="869" r:id="rId63"/>
    <p:sldId id="870" r:id="rId64"/>
    <p:sldId id="871" r:id="rId65"/>
    <p:sldId id="872" r:id="rId66"/>
    <p:sldId id="873" r:id="rId67"/>
    <p:sldId id="874" r:id="rId68"/>
    <p:sldId id="875" r:id="rId69"/>
    <p:sldId id="876" r:id="rId70"/>
    <p:sldId id="877" r:id="rId71"/>
    <p:sldId id="878" r:id="rId72"/>
    <p:sldId id="879" r:id="rId73"/>
    <p:sldId id="880" r:id="rId74"/>
    <p:sldId id="881" r:id="rId75"/>
    <p:sldId id="882" r:id="rId76"/>
    <p:sldId id="883" r:id="rId77"/>
    <p:sldId id="884" r:id="rId78"/>
    <p:sldId id="885" r:id="rId79"/>
    <p:sldId id="886" r:id="rId80"/>
    <p:sldId id="887" r:id="rId81"/>
    <p:sldId id="888" r:id="rId82"/>
    <p:sldId id="889" r:id="rId83"/>
    <p:sldId id="890" r:id="rId84"/>
    <p:sldId id="891" r:id="rId85"/>
    <p:sldId id="892" r:id="rId86"/>
    <p:sldId id="893" r:id="rId87"/>
    <p:sldId id="896" r:id="rId88"/>
    <p:sldId id="897" r:id="rId89"/>
    <p:sldId id="898" r:id="rId90"/>
    <p:sldId id="899" r:id="rId91"/>
    <p:sldId id="900" r:id="rId92"/>
    <p:sldId id="901" r:id="rId93"/>
    <p:sldId id="902" r:id="rId94"/>
    <p:sldId id="903" r:id="rId95"/>
    <p:sldId id="904" r:id="rId96"/>
    <p:sldId id="905" r:id="rId97"/>
    <p:sldId id="906" r:id="rId98"/>
    <p:sldId id="907" r:id="rId99"/>
    <p:sldId id="908" r:id="rId100"/>
    <p:sldId id="909" r:id="rId101"/>
    <p:sldId id="910" r:id="rId102"/>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00"/>
    <a:srgbClr val="0432FF"/>
    <a:srgbClr val="3F7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9" autoAdjust="0"/>
    <p:restoredTop sz="91020" autoAdjust="0"/>
  </p:normalViewPr>
  <p:slideViewPr>
    <p:cSldViewPr snapToGrid="0" showGuides="1">
      <p:cViewPr varScale="1">
        <p:scale>
          <a:sx n="100" d="100"/>
          <a:sy n="100" d="100"/>
        </p:scale>
        <p:origin x="1572" y="84"/>
      </p:cViewPr>
      <p:guideLst>
        <p:guide orient="horz" pos="2160"/>
        <p:guide pos="2880"/>
      </p:guideLst>
    </p:cSldViewPr>
  </p:slideViewPr>
  <p:notesTextViewPr>
    <p:cViewPr>
      <p:scale>
        <a:sx n="1" d="1"/>
        <a:sy n="1" d="1"/>
      </p:scale>
      <p:origin x="0" y="0"/>
    </p:cViewPr>
  </p:notesTextViewPr>
  <p:notesViewPr>
    <p:cSldViewPr snapToGrid="0">
      <p:cViewPr varScale="1">
        <p:scale>
          <a:sx n="96" d="100"/>
          <a:sy n="96" d="100"/>
        </p:scale>
        <p:origin x="-1596"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854DC4-A31A-4087-B9F0-C6C983198F91}" type="doc">
      <dgm:prSet loTypeId="urn:microsoft.com/office/officeart/2005/8/layout/radial6#1" loCatId="cycle" qsTypeId="urn:microsoft.com/office/officeart/2005/8/quickstyle/3d6#1" qsCatId="3D" csTypeId="urn:microsoft.com/office/officeart/2005/8/colors/colorful5#1" csCatId="colorful" phldr="1"/>
      <dgm:spPr/>
      <dgm:t>
        <a:bodyPr/>
        <a:lstStyle/>
        <a:p>
          <a:endParaRPr lang="zh-CN" altLang="en-US"/>
        </a:p>
      </dgm:t>
    </dgm:pt>
    <dgm:pt modelId="{0EFADF32-8FF2-41DB-921D-3483BB9E6FAC}">
      <dgm:prSet phldrT="[文本]" custT="1"/>
      <dgm:spPr>
        <a:solidFill>
          <a:schemeClr val="accent2">
            <a:lumMod val="75000"/>
          </a:schemeClr>
        </a:solidFill>
      </dgm:spPr>
      <dgm:t>
        <a:bodyPr/>
        <a:lstStyle/>
        <a:p>
          <a:r>
            <a:rPr lang="zh-CN" altLang="en-US" sz="2400" b="1" dirty="0"/>
            <a:t>智能</a:t>
          </a:r>
          <a:endParaRPr lang="en-US" altLang="zh-CN" sz="2400" b="1" dirty="0"/>
        </a:p>
        <a:p>
          <a:r>
            <a:rPr lang="zh-CN" altLang="en-US" sz="2400" b="1" dirty="0"/>
            <a:t>社会</a:t>
          </a:r>
        </a:p>
      </dgm:t>
    </dgm:pt>
    <dgm:pt modelId="{26C97274-B4FB-43EE-B267-643250C4C90D}" type="parTrans" cxnId="{725F22C3-4B6A-4B3D-9174-B3ADF0A7DE6C}">
      <dgm:prSet/>
      <dgm:spPr/>
      <dgm:t>
        <a:bodyPr/>
        <a:lstStyle/>
        <a:p>
          <a:endParaRPr lang="zh-CN" altLang="en-US"/>
        </a:p>
      </dgm:t>
    </dgm:pt>
    <dgm:pt modelId="{F6530AE6-6F5F-4928-A374-29F26581F86D}" type="sibTrans" cxnId="{725F22C3-4B6A-4B3D-9174-B3ADF0A7DE6C}">
      <dgm:prSet/>
      <dgm:spPr/>
      <dgm:t>
        <a:bodyPr/>
        <a:lstStyle/>
        <a:p>
          <a:endParaRPr lang="zh-CN" altLang="en-US"/>
        </a:p>
      </dgm:t>
    </dgm:pt>
    <dgm:pt modelId="{AB5072A9-F3E2-485E-BC1A-7C317607B6C7}">
      <dgm:prSet phldrT="[文本]"/>
      <dgm:spPr>
        <a:solidFill>
          <a:srgbClr val="FFC000"/>
        </a:solidFill>
      </dgm:spPr>
      <dgm:t>
        <a:bodyPr/>
        <a:lstStyle/>
        <a:p>
          <a:r>
            <a:rPr lang="zh-CN" altLang="en-US" b="1" dirty="0"/>
            <a:t>区块链</a:t>
          </a:r>
        </a:p>
      </dgm:t>
    </dgm:pt>
    <dgm:pt modelId="{AB60DFB4-C430-4513-A61D-975F9CC26F9E}" type="parTrans" cxnId="{6BFD122A-CDDE-4A55-B74F-A7AD0E2E6B56}">
      <dgm:prSet/>
      <dgm:spPr/>
      <dgm:t>
        <a:bodyPr/>
        <a:lstStyle/>
        <a:p>
          <a:endParaRPr lang="zh-CN" altLang="en-US"/>
        </a:p>
      </dgm:t>
    </dgm:pt>
    <dgm:pt modelId="{249566F9-CE05-4768-B64A-5FD3B74CCB84}" type="sibTrans" cxnId="{6BFD122A-CDDE-4A55-B74F-A7AD0E2E6B56}">
      <dgm:prSet/>
      <dgm:spPr>
        <a:solidFill>
          <a:srgbClr val="FFC000"/>
        </a:solidFill>
      </dgm:spPr>
      <dgm:t>
        <a:bodyPr/>
        <a:lstStyle/>
        <a:p>
          <a:endParaRPr lang="zh-CN" altLang="en-US"/>
        </a:p>
      </dgm:t>
    </dgm:pt>
    <dgm:pt modelId="{E6A1F391-5265-4788-A800-53C3C160B239}">
      <dgm:prSet phldrT="[文本]"/>
      <dgm:spPr>
        <a:solidFill>
          <a:srgbClr val="00B050"/>
        </a:solidFill>
      </dgm:spPr>
      <dgm:t>
        <a:bodyPr/>
        <a:lstStyle/>
        <a:p>
          <a:r>
            <a:rPr lang="zh-CN" altLang="en-US" b="1" dirty="0"/>
            <a:t>人工智能</a:t>
          </a:r>
        </a:p>
      </dgm:t>
    </dgm:pt>
    <dgm:pt modelId="{40B8BBE5-40B4-4AC6-8F33-0A69828FD7FC}" type="parTrans" cxnId="{8BE675DB-629C-4BE3-AF9E-8407005249E3}">
      <dgm:prSet/>
      <dgm:spPr/>
      <dgm:t>
        <a:bodyPr/>
        <a:lstStyle/>
        <a:p>
          <a:endParaRPr lang="zh-CN" altLang="en-US"/>
        </a:p>
      </dgm:t>
    </dgm:pt>
    <dgm:pt modelId="{5D97A516-95CF-49EC-B1FD-0BFF3F7329DC}" type="sibTrans" cxnId="{8BE675DB-629C-4BE3-AF9E-8407005249E3}">
      <dgm:prSet/>
      <dgm:spPr>
        <a:solidFill>
          <a:srgbClr val="00B050"/>
        </a:solidFill>
      </dgm:spPr>
      <dgm:t>
        <a:bodyPr/>
        <a:lstStyle/>
        <a:p>
          <a:endParaRPr lang="zh-CN" altLang="en-US"/>
        </a:p>
      </dgm:t>
    </dgm:pt>
    <dgm:pt modelId="{3B595262-09CD-411D-8C89-711828A4C98C}">
      <dgm:prSet phldrT="[文本]"/>
      <dgm:spPr>
        <a:solidFill>
          <a:srgbClr val="00B050"/>
        </a:solidFill>
      </dgm:spPr>
      <dgm:t>
        <a:bodyPr/>
        <a:lstStyle/>
        <a:p>
          <a:r>
            <a:rPr lang="zh-CN" altLang="en-US" b="1" dirty="0"/>
            <a:t>大数据</a:t>
          </a:r>
        </a:p>
      </dgm:t>
    </dgm:pt>
    <dgm:pt modelId="{9A502707-5947-4B2E-B609-8472972DA422}" type="parTrans" cxnId="{B660AC88-0B34-47EB-B22C-49D1B7AE8461}">
      <dgm:prSet/>
      <dgm:spPr/>
      <dgm:t>
        <a:bodyPr/>
        <a:lstStyle/>
        <a:p>
          <a:endParaRPr lang="zh-CN" altLang="en-US"/>
        </a:p>
      </dgm:t>
    </dgm:pt>
    <dgm:pt modelId="{778169EB-2ED7-4558-9679-B900A6AB7ADA}" type="sibTrans" cxnId="{B660AC88-0B34-47EB-B22C-49D1B7AE8461}">
      <dgm:prSet/>
      <dgm:spPr>
        <a:solidFill>
          <a:srgbClr val="FFC000"/>
        </a:solidFill>
      </dgm:spPr>
      <dgm:t>
        <a:bodyPr/>
        <a:lstStyle/>
        <a:p>
          <a:endParaRPr lang="zh-CN" altLang="en-US"/>
        </a:p>
      </dgm:t>
    </dgm:pt>
    <dgm:pt modelId="{C25DB976-9E8F-4A0F-862E-4E08606AA823}">
      <dgm:prSet/>
      <dgm:spPr/>
      <dgm:t>
        <a:bodyPr/>
        <a:lstStyle/>
        <a:p>
          <a:endParaRPr lang="zh-CN" altLang="en-US"/>
        </a:p>
      </dgm:t>
    </dgm:pt>
    <dgm:pt modelId="{C9D92ECA-D4E8-4D46-BEF5-3C5D0A4AFE32}" type="parTrans" cxnId="{F9FBC7EC-87C9-445C-BA89-FB9A7188673C}">
      <dgm:prSet/>
      <dgm:spPr/>
      <dgm:t>
        <a:bodyPr/>
        <a:lstStyle/>
        <a:p>
          <a:endParaRPr lang="zh-CN" altLang="en-US"/>
        </a:p>
      </dgm:t>
    </dgm:pt>
    <dgm:pt modelId="{9AA59577-7B1E-4248-8BD6-EE4E7716ED58}" type="sibTrans" cxnId="{F9FBC7EC-87C9-445C-BA89-FB9A7188673C}">
      <dgm:prSet/>
      <dgm:spPr/>
      <dgm:t>
        <a:bodyPr/>
        <a:lstStyle/>
        <a:p>
          <a:endParaRPr lang="zh-CN" altLang="en-US"/>
        </a:p>
      </dgm:t>
    </dgm:pt>
    <dgm:pt modelId="{CA0094FF-9EE1-4F87-B40B-C7FFAC378A9E}" type="pres">
      <dgm:prSet presAssocID="{C1854DC4-A31A-4087-B9F0-C6C983198F91}" presName="Name0" presStyleCnt="0">
        <dgm:presLayoutVars>
          <dgm:chMax val="1"/>
          <dgm:dir/>
          <dgm:animLvl val="ctr"/>
          <dgm:resizeHandles val="exact"/>
        </dgm:presLayoutVars>
      </dgm:prSet>
      <dgm:spPr/>
    </dgm:pt>
    <dgm:pt modelId="{D916DC71-5A18-4359-BB3D-F54010AE640C}" type="pres">
      <dgm:prSet presAssocID="{0EFADF32-8FF2-41DB-921D-3483BB9E6FAC}" presName="centerShape" presStyleLbl="node0" presStyleIdx="0" presStyleCnt="1"/>
      <dgm:spPr/>
    </dgm:pt>
    <dgm:pt modelId="{988371D5-FEBE-4A1B-96EB-211C15D8B06F}" type="pres">
      <dgm:prSet presAssocID="{AB5072A9-F3E2-485E-BC1A-7C317607B6C7}" presName="node" presStyleLbl="node1" presStyleIdx="0" presStyleCnt="3">
        <dgm:presLayoutVars>
          <dgm:bulletEnabled val="1"/>
        </dgm:presLayoutVars>
      </dgm:prSet>
      <dgm:spPr/>
    </dgm:pt>
    <dgm:pt modelId="{D16D730D-B7B8-45C6-B0F3-DD4579108172}" type="pres">
      <dgm:prSet presAssocID="{AB5072A9-F3E2-485E-BC1A-7C317607B6C7}" presName="dummy" presStyleCnt="0"/>
      <dgm:spPr/>
    </dgm:pt>
    <dgm:pt modelId="{87BB7EEE-AE3F-4CE7-8915-0C8D3F2D5D6A}" type="pres">
      <dgm:prSet presAssocID="{249566F9-CE05-4768-B64A-5FD3B74CCB84}" presName="sibTrans" presStyleLbl="sibTrans2D1" presStyleIdx="0" presStyleCnt="3"/>
      <dgm:spPr/>
    </dgm:pt>
    <dgm:pt modelId="{1B6D4629-35F0-4041-8F2D-85A568234B1B}" type="pres">
      <dgm:prSet presAssocID="{E6A1F391-5265-4788-A800-53C3C160B239}" presName="node" presStyleLbl="node1" presStyleIdx="1" presStyleCnt="3">
        <dgm:presLayoutVars>
          <dgm:bulletEnabled val="1"/>
        </dgm:presLayoutVars>
      </dgm:prSet>
      <dgm:spPr/>
    </dgm:pt>
    <dgm:pt modelId="{4F8142A1-9684-458D-A0D0-BB70760CA965}" type="pres">
      <dgm:prSet presAssocID="{E6A1F391-5265-4788-A800-53C3C160B239}" presName="dummy" presStyleCnt="0"/>
      <dgm:spPr/>
    </dgm:pt>
    <dgm:pt modelId="{411FDDE6-5089-4426-B434-8F012F965656}" type="pres">
      <dgm:prSet presAssocID="{5D97A516-95CF-49EC-B1FD-0BFF3F7329DC}" presName="sibTrans" presStyleLbl="sibTrans2D1" presStyleIdx="1" presStyleCnt="3"/>
      <dgm:spPr/>
    </dgm:pt>
    <dgm:pt modelId="{D263DDD6-CD48-4A2F-B549-E847741F65FB}" type="pres">
      <dgm:prSet presAssocID="{3B595262-09CD-411D-8C89-711828A4C98C}" presName="node" presStyleLbl="node1" presStyleIdx="2" presStyleCnt="3">
        <dgm:presLayoutVars>
          <dgm:bulletEnabled val="1"/>
        </dgm:presLayoutVars>
      </dgm:prSet>
      <dgm:spPr/>
    </dgm:pt>
    <dgm:pt modelId="{4BB5316D-9E32-46AE-9231-0AF312F66305}" type="pres">
      <dgm:prSet presAssocID="{3B595262-09CD-411D-8C89-711828A4C98C}" presName="dummy" presStyleCnt="0"/>
      <dgm:spPr/>
    </dgm:pt>
    <dgm:pt modelId="{F02EA3F3-96E8-4C17-83FF-BB2703DF9E4D}" type="pres">
      <dgm:prSet presAssocID="{778169EB-2ED7-4558-9679-B900A6AB7ADA}" presName="sibTrans" presStyleLbl="sibTrans2D1" presStyleIdx="2" presStyleCnt="3"/>
      <dgm:spPr/>
    </dgm:pt>
  </dgm:ptLst>
  <dgm:cxnLst>
    <dgm:cxn modelId="{6BFD122A-CDDE-4A55-B74F-A7AD0E2E6B56}" srcId="{0EFADF32-8FF2-41DB-921D-3483BB9E6FAC}" destId="{AB5072A9-F3E2-485E-BC1A-7C317607B6C7}" srcOrd="0" destOrd="0" parTransId="{AB60DFB4-C430-4513-A61D-975F9CC26F9E}" sibTransId="{249566F9-CE05-4768-B64A-5FD3B74CCB84}"/>
    <dgm:cxn modelId="{BE53D63C-4445-1D43-9AF1-E40DB359F0DF}" type="presOf" srcId="{5D97A516-95CF-49EC-B1FD-0BFF3F7329DC}" destId="{411FDDE6-5089-4426-B434-8F012F965656}" srcOrd="0" destOrd="0" presId="urn:microsoft.com/office/officeart/2005/8/layout/radial6#1"/>
    <dgm:cxn modelId="{01057A3D-862E-FC4B-9767-E55F0402F549}" type="presOf" srcId="{249566F9-CE05-4768-B64A-5FD3B74CCB84}" destId="{87BB7EEE-AE3F-4CE7-8915-0C8D3F2D5D6A}" srcOrd="0" destOrd="0" presId="urn:microsoft.com/office/officeart/2005/8/layout/radial6#1"/>
    <dgm:cxn modelId="{B144E677-62BD-DD4A-9F68-DB36D5E2800D}" type="presOf" srcId="{E6A1F391-5265-4788-A800-53C3C160B239}" destId="{1B6D4629-35F0-4041-8F2D-85A568234B1B}" srcOrd="0" destOrd="0" presId="urn:microsoft.com/office/officeart/2005/8/layout/radial6#1"/>
    <dgm:cxn modelId="{B660AC88-0B34-47EB-B22C-49D1B7AE8461}" srcId="{0EFADF32-8FF2-41DB-921D-3483BB9E6FAC}" destId="{3B595262-09CD-411D-8C89-711828A4C98C}" srcOrd="2" destOrd="0" parTransId="{9A502707-5947-4B2E-B609-8472972DA422}" sibTransId="{778169EB-2ED7-4558-9679-B900A6AB7ADA}"/>
    <dgm:cxn modelId="{D3AF6BA5-14C6-A343-9D79-1123922F7944}" type="presOf" srcId="{778169EB-2ED7-4558-9679-B900A6AB7ADA}" destId="{F02EA3F3-96E8-4C17-83FF-BB2703DF9E4D}" srcOrd="0" destOrd="0" presId="urn:microsoft.com/office/officeart/2005/8/layout/radial6#1"/>
    <dgm:cxn modelId="{32F3D4A5-F3DB-F142-A030-16258F14620B}" type="presOf" srcId="{AB5072A9-F3E2-485E-BC1A-7C317607B6C7}" destId="{988371D5-FEBE-4A1B-96EB-211C15D8B06F}" srcOrd="0" destOrd="0" presId="urn:microsoft.com/office/officeart/2005/8/layout/radial6#1"/>
    <dgm:cxn modelId="{3B8BB4A8-5A62-364F-B98A-59C013F25290}" type="presOf" srcId="{C1854DC4-A31A-4087-B9F0-C6C983198F91}" destId="{CA0094FF-9EE1-4F87-B40B-C7FFAC378A9E}" srcOrd="0" destOrd="0" presId="urn:microsoft.com/office/officeart/2005/8/layout/radial6#1"/>
    <dgm:cxn modelId="{BA3CA0B8-9F56-F646-8F98-F60D49500C34}" type="presOf" srcId="{0EFADF32-8FF2-41DB-921D-3483BB9E6FAC}" destId="{D916DC71-5A18-4359-BB3D-F54010AE640C}" srcOrd="0" destOrd="0" presId="urn:microsoft.com/office/officeart/2005/8/layout/radial6#1"/>
    <dgm:cxn modelId="{725F22C3-4B6A-4B3D-9174-B3ADF0A7DE6C}" srcId="{C1854DC4-A31A-4087-B9F0-C6C983198F91}" destId="{0EFADF32-8FF2-41DB-921D-3483BB9E6FAC}" srcOrd="0" destOrd="0" parTransId="{26C97274-B4FB-43EE-B267-643250C4C90D}" sibTransId="{F6530AE6-6F5F-4928-A374-29F26581F86D}"/>
    <dgm:cxn modelId="{8BE675DB-629C-4BE3-AF9E-8407005249E3}" srcId="{0EFADF32-8FF2-41DB-921D-3483BB9E6FAC}" destId="{E6A1F391-5265-4788-A800-53C3C160B239}" srcOrd="1" destOrd="0" parTransId="{40B8BBE5-40B4-4AC6-8F33-0A69828FD7FC}" sibTransId="{5D97A516-95CF-49EC-B1FD-0BFF3F7329DC}"/>
    <dgm:cxn modelId="{F9FBC7EC-87C9-445C-BA89-FB9A7188673C}" srcId="{C1854DC4-A31A-4087-B9F0-C6C983198F91}" destId="{C25DB976-9E8F-4A0F-862E-4E08606AA823}" srcOrd="1" destOrd="0" parTransId="{C9D92ECA-D4E8-4D46-BEF5-3C5D0A4AFE32}" sibTransId="{9AA59577-7B1E-4248-8BD6-EE4E7716ED58}"/>
    <dgm:cxn modelId="{362108EE-5912-4D48-9467-89E00EACB9BF}" type="presOf" srcId="{3B595262-09CD-411D-8C89-711828A4C98C}" destId="{D263DDD6-CD48-4A2F-B549-E847741F65FB}" srcOrd="0" destOrd="0" presId="urn:microsoft.com/office/officeart/2005/8/layout/radial6#1"/>
    <dgm:cxn modelId="{E35537C4-F888-CD49-863D-3B3304C00702}" type="presParOf" srcId="{CA0094FF-9EE1-4F87-B40B-C7FFAC378A9E}" destId="{D916DC71-5A18-4359-BB3D-F54010AE640C}" srcOrd="0" destOrd="0" presId="urn:microsoft.com/office/officeart/2005/8/layout/radial6#1"/>
    <dgm:cxn modelId="{F07C89F6-07D1-BC4B-8AF2-64B3809D4989}" type="presParOf" srcId="{CA0094FF-9EE1-4F87-B40B-C7FFAC378A9E}" destId="{988371D5-FEBE-4A1B-96EB-211C15D8B06F}" srcOrd="1" destOrd="0" presId="urn:microsoft.com/office/officeart/2005/8/layout/radial6#1"/>
    <dgm:cxn modelId="{EF61BAD8-9F56-654A-844E-88CB13AF3B34}" type="presParOf" srcId="{CA0094FF-9EE1-4F87-B40B-C7FFAC378A9E}" destId="{D16D730D-B7B8-45C6-B0F3-DD4579108172}" srcOrd="2" destOrd="0" presId="urn:microsoft.com/office/officeart/2005/8/layout/radial6#1"/>
    <dgm:cxn modelId="{73BFCF7E-00CF-B949-B304-2F72E7F74CCB}" type="presParOf" srcId="{CA0094FF-9EE1-4F87-B40B-C7FFAC378A9E}" destId="{87BB7EEE-AE3F-4CE7-8915-0C8D3F2D5D6A}" srcOrd="3" destOrd="0" presId="urn:microsoft.com/office/officeart/2005/8/layout/radial6#1"/>
    <dgm:cxn modelId="{1EB78707-2B9A-374D-9B2D-9C502285F283}" type="presParOf" srcId="{CA0094FF-9EE1-4F87-B40B-C7FFAC378A9E}" destId="{1B6D4629-35F0-4041-8F2D-85A568234B1B}" srcOrd="4" destOrd="0" presId="urn:microsoft.com/office/officeart/2005/8/layout/radial6#1"/>
    <dgm:cxn modelId="{E30B1AE9-8602-3D4B-BCAB-BDFDBC5CCD9E}" type="presParOf" srcId="{CA0094FF-9EE1-4F87-B40B-C7FFAC378A9E}" destId="{4F8142A1-9684-458D-A0D0-BB70760CA965}" srcOrd="5" destOrd="0" presId="urn:microsoft.com/office/officeart/2005/8/layout/radial6#1"/>
    <dgm:cxn modelId="{8343D1EF-79B5-4F49-BACF-223F73AB61ED}" type="presParOf" srcId="{CA0094FF-9EE1-4F87-B40B-C7FFAC378A9E}" destId="{411FDDE6-5089-4426-B434-8F012F965656}" srcOrd="6" destOrd="0" presId="urn:microsoft.com/office/officeart/2005/8/layout/radial6#1"/>
    <dgm:cxn modelId="{449110A0-2A78-9A4E-B27B-B57C1C69A5EF}" type="presParOf" srcId="{CA0094FF-9EE1-4F87-B40B-C7FFAC378A9E}" destId="{D263DDD6-CD48-4A2F-B549-E847741F65FB}" srcOrd="7" destOrd="0" presId="urn:microsoft.com/office/officeart/2005/8/layout/radial6#1"/>
    <dgm:cxn modelId="{76A5FB83-803D-1C47-8EBC-9AA12646305D}" type="presParOf" srcId="{CA0094FF-9EE1-4F87-B40B-C7FFAC378A9E}" destId="{4BB5316D-9E32-46AE-9231-0AF312F66305}" srcOrd="8" destOrd="0" presId="urn:microsoft.com/office/officeart/2005/8/layout/radial6#1"/>
    <dgm:cxn modelId="{1D77EF54-7F8F-5249-836C-5C4039291F0C}" type="presParOf" srcId="{CA0094FF-9EE1-4F87-B40B-C7FFAC378A9E}" destId="{F02EA3F3-96E8-4C17-83FF-BB2703DF9E4D}" srcOrd="9" destOrd="0" presId="urn:microsoft.com/office/officeart/2005/8/layout/radial6#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50F44-8A24-49BF-85AC-23B211A090A8}" type="doc">
      <dgm:prSet loTypeId="urn:microsoft.com/office/officeart/2005/8/layout/vList6" loCatId="process" qsTypeId="urn:microsoft.com/office/officeart/2005/8/quickstyle/simple1#1" qsCatId="simple" csTypeId="urn:microsoft.com/office/officeart/2005/8/colors/accent1_2#1" csCatId="accent1" phldr="1"/>
      <dgm:spPr/>
      <dgm:t>
        <a:bodyPr/>
        <a:lstStyle/>
        <a:p>
          <a:endParaRPr lang="zh-CN" altLang="en-US"/>
        </a:p>
      </dgm:t>
    </dgm:pt>
    <dgm:pt modelId="{B6A6FE6D-80BC-4E91-A000-0FFE166F2EF1}">
      <dgm:prSet phldrT="[文本]" custT="1"/>
      <dgm:spPr>
        <a:solidFill>
          <a:schemeClr val="bg2">
            <a:lumMod val="90000"/>
          </a:schemeClr>
        </a:solidFill>
      </dgm:spPr>
      <dgm:t>
        <a:bodyPr/>
        <a:lstStyle/>
        <a:p>
          <a:r>
            <a:rPr lang="zh-CN" altLang="en-US" sz="2800" dirty="0"/>
            <a:t>供应链痛点</a:t>
          </a:r>
        </a:p>
      </dgm:t>
    </dgm:pt>
    <dgm:pt modelId="{41DFD68F-7DF2-4EDE-A4A9-5D5C5D5A4971}" type="parTrans" cxnId="{6451D904-EC4B-4DF5-96C0-63A089A25AAC}">
      <dgm:prSet/>
      <dgm:spPr/>
      <dgm:t>
        <a:bodyPr/>
        <a:lstStyle/>
        <a:p>
          <a:endParaRPr lang="zh-CN" altLang="en-US" sz="2000"/>
        </a:p>
      </dgm:t>
    </dgm:pt>
    <dgm:pt modelId="{937B0351-CA29-4195-8694-911D2521D411}" type="sibTrans" cxnId="{6451D904-EC4B-4DF5-96C0-63A089A25AAC}">
      <dgm:prSet/>
      <dgm:spPr/>
      <dgm:t>
        <a:bodyPr/>
        <a:lstStyle/>
        <a:p>
          <a:endParaRPr lang="zh-CN" altLang="en-US" sz="2000"/>
        </a:p>
      </dgm:t>
    </dgm:pt>
    <dgm:pt modelId="{57D056FF-14AE-42A0-BAF9-ABD0DB1F5DF1}">
      <dgm:prSet phldrT="[文本]" custT="1"/>
      <dgm:spPr/>
      <dgm:t>
        <a:bodyPr/>
        <a:lstStyle/>
        <a:p>
          <a:pPr algn="l"/>
          <a:r>
            <a:rPr lang="zh-CN" altLang="en-US" sz="1600" dirty="0"/>
            <a:t>信息不透明</a:t>
          </a:r>
        </a:p>
      </dgm:t>
    </dgm:pt>
    <dgm:pt modelId="{8DD7A043-B8E5-4A0F-8584-F23B41CE3589}" type="parTrans" cxnId="{A09C89FE-C1C3-4C5E-83B2-F8689237B9AA}">
      <dgm:prSet/>
      <dgm:spPr/>
      <dgm:t>
        <a:bodyPr/>
        <a:lstStyle/>
        <a:p>
          <a:endParaRPr lang="zh-CN" altLang="en-US" sz="2000"/>
        </a:p>
      </dgm:t>
    </dgm:pt>
    <dgm:pt modelId="{52E5FF1E-906A-4B5C-A456-7778CF175A7A}" type="sibTrans" cxnId="{A09C89FE-C1C3-4C5E-83B2-F8689237B9AA}">
      <dgm:prSet/>
      <dgm:spPr/>
      <dgm:t>
        <a:bodyPr/>
        <a:lstStyle/>
        <a:p>
          <a:endParaRPr lang="zh-CN" altLang="en-US" sz="2000"/>
        </a:p>
      </dgm:t>
    </dgm:pt>
    <dgm:pt modelId="{1F4FE1BD-CAEB-4E68-B324-24CD0B78D6C3}">
      <dgm:prSet phldrT="[文本]" custT="1"/>
      <dgm:spPr/>
      <dgm:t>
        <a:bodyPr/>
        <a:lstStyle/>
        <a:p>
          <a:pPr algn="l"/>
          <a:r>
            <a:rPr lang="zh-CN" altLang="en-US" sz="1600" dirty="0"/>
            <a:t>数据失真</a:t>
          </a:r>
        </a:p>
      </dgm:t>
    </dgm:pt>
    <dgm:pt modelId="{BAE5A775-4B2F-4565-82B7-EADA8D948A81}" type="parTrans" cxnId="{A882ABD2-9ED5-4E38-975D-6D8417DE80D6}">
      <dgm:prSet/>
      <dgm:spPr/>
      <dgm:t>
        <a:bodyPr/>
        <a:lstStyle/>
        <a:p>
          <a:endParaRPr lang="zh-CN" altLang="en-US" sz="2000"/>
        </a:p>
      </dgm:t>
    </dgm:pt>
    <dgm:pt modelId="{52DCA020-9FC2-4F4F-9ECD-C001B79EDFFF}" type="sibTrans" cxnId="{A882ABD2-9ED5-4E38-975D-6D8417DE80D6}">
      <dgm:prSet/>
      <dgm:spPr/>
      <dgm:t>
        <a:bodyPr/>
        <a:lstStyle/>
        <a:p>
          <a:endParaRPr lang="zh-CN" altLang="en-US" sz="2000"/>
        </a:p>
      </dgm:t>
    </dgm:pt>
    <dgm:pt modelId="{142FA62A-40C8-46D9-A55F-D7C4CA5607F9}">
      <dgm:prSet phldrT="[文本]" custT="1"/>
      <dgm:spPr>
        <a:solidFill>
          <a:schemeClr val="bg2">
            <a:lumMod val="90000"/>
          </a:schemeClr>
        </a:solidFill>
      </dgm:spPr>
      <dgm:t>
        <a:bodyPr/>
        <a:lstStyle/>
        <a:p>
          <a:r>
            <a:rPr lang="zh-CN" altLang="en-US" sz="2800" dirty="0"/>
            <a:t>区块链特征</a:t>
          </a:r>
        </a:p>
      </dgm:t>
    </dgm:pt>
    <dgm:pt modelId="{B806DC47-A83D-4175-94F1-FC5F54BFB8A7}" type="parTrans" cxnId="{4253F6D1-EE1D-4912-8D31-1623EACF6022}">
      <dgm:prSet/>
      <dgm:spPr/>
      <dgm:t>
        <a:bodyPr/>
        <a:lstStyle/>
        <a:p>
          <a:endParaRPr lang="zh-CN" altLang="en-US" sz="2000"/>
        </a:p>
      </dgm:t>
    </dgm:pt>
    <dgm:pt modelId="{A7373CFC-1171-4A1F-A337-90F5630E1BEC}" type="sibTrans" cxnId="{4253F6D1-EE1D-4912-8D31-1623EACF6022}">
      <dgm:prSet/>
      <dgm:spPr/>
      <dgm:t>
        <a:bodyPr/>
        <a:lstStyle/>
        <a:p>
          <a:endParaRPr lang="zh-CN" altLang="en-US" sz="2000"/>
        </a:p>
      </dgm:t>
    </dgm:pt>
    <dgm:pt modelId="{8CAC882D-0860-4781-8CDA-5268D49CF2F9}">
      <dgm:prSet phldrT="[文本]" custT="1"/>
      <dgm:spPr/>
      <dgm:t>
        <a:bodyPr/>
        <a:lstStyle/>
        <a:p>
          <a:r>
            <a:rPr lang="zh-CN" altLang="en-US" sz="1600" dirty="0"/>
            <a:t>分布式记账</a:t>
          </a:r>
        </a:p>
      </dgm:t>
    </dgm:pt>
    <dgm:pt modelId="{A8E2BBE5-ED10-4F90-A347-59C742B40118}" type="parTrans" cxnId="{40473677-2205-48A1-BBB6-2169C5F31A7B}">
      <dgm:prSet/>
      <dgm:spPr/>
      <dgm:t>
        <a:bodyPr/>
        <a:lstStyle/>
        <a:p>
          <a:endParaRPr lang="zh-CN" altLang="en-US" sz="2000"/>
        </a:p>
      </dgm:t>
    </dgm:pt>
    <dgm:pt modelId="{E51B19AE-20D6-4F3E-99FF-A037BF2B59FF}" type="sibTrans" cxnId="{40473677-2205-48A1-BBB6-2169C5F31A7B}">
      <dgm:prSet/>
      <dgm:spPr/>
      <dgm:t>
        <a:bodyPr/>
        <a:lstStyle/>
        <a:p>
          <a:endParaRPr lang="zh-CN" altLang="en-US" sz="2000"/>
        </a:p>
      </dgm:t>
    </dgm:pt>
    <dgm:pt modelId="{4D749AAB-1323-427B-868B-64E476E75C61}">
      <dgm:prSet phldrT="[文本]" custT="1"/>
      <dgm:spPr/>
      <dgm:t>
        <a:bodyPr/>
        <a:lstStyle/>
        <a:p>
          <a:pPr algn="l"/>
          <a:r>
            <a:rPr lang="zh-CN" altLang="en-US" sz="1600" dirty="0"/>
            <a:t>运营效率低</a:t>
          </a:r>
        </a:p>
      </dgm:t>
    </dgm:pt>
    <dgm:pt modelId="{03AD5B6F-D705-4153-B90A-6DB6A2DC5BF2}" type="parTrans" cxnId="{70525D47-D21C-46DD-88D5-5C7337AD4E3A}">
      <dgm:prSet/>
      <dgm:spPr/>
      <dgm:t>
        <a:bodyPr/>
        <a:lstStyle/>
        <a:p>
          <a:endParaRPr lang="zh-CN" altLang="en-US" sz="2000"/>
        </a:p>
      </dgm:t>
    </dgm:pt>
    <dgm:pt modelId="{7D495754-F604-40BD-893A-1ADCD6344F29}" type="sibTrans" cxnId="{70525D47-D21C-46DD-88D5-5C7337AD4E3A}">
      <dgm:prSet/>
      <dgm:spPr/>
      <dgm:t>
        <a:bodyPr/>
        <a:lstStyle/>
        <a:p>
          <a:endParaRPr lang="zh-CN" altLang="en-US" sz="2000"/>
        </a:p>
      </dgm:t>
    </dgm:pt>
    <dgm:pt modelId="{96317B06-55F5-4CA5-8D89-771ED2F1CD3A}">
      <dgm:prSet phldrT="[文本]" custT="1"/>
      <dgm:spPr/>
      <dgm:t>
        <a:bodyPr/>
        <a:lstStyle/>
        <a:p>
          <a:pPr algn="l"/>
          <a:r>
            <a:rPr lang="zh-CN" altLang="en-US" sz="1600" dirty="0"/>
            <a:t>融资成本高</a:t>
          </a:r>
        </a:p>
      </dgm:t>
    </dgm:pt>
    <dgm:pt modelId="{D97BBE6A-8776-4652-A6B6-CC62569A5F97}" type="parTrans" cxnId="{0539F52B-14D4-4997-BACC-B866A7778F78}">
      <dgm:prSet/>
      <dgm:spPr/>
      <dgm:t>
        <a:bodyPr/>
        <a:lstStyle/>
        <a:p>
          <a:endParaRPr lang="zh-CN" altLang="en-US" sz="2000"/>
        </a:p>
      </dgm:t>
    </dgm:pt>
    <dgm:pt modelId="{A1DFF01C-398A-4945-8CF3-7B2EC11A4E52}" type="sibTrans" cxnId="{0539F52B-14D4-4997-BACC-B866A7778F78}">
      <dgm:prSet/>
      <dgm:spPr/>
      <dgm:t>
        <a:bodyPr/>
        <a:lstStyle/>
        <a:p>
          <a:endParaRPr lang="zh-CN" altLang="en-US" sz="2000"/>
        </a:p>
      </dgm:t>
    </dgm:pt>
    <dgm:pt modelId="{FE738E63-1245-47B3-81A7-0A8AB6687452}">
      <dgm:prSet phldrT="[文本]" custT="1"/>
      <dgm:spPr/>
      <dgm:t>
        <a:bodyPr/>
        <a:lstStyle/>
        <a:p>
          <a:r>
            <a:rPr lang="zh-CN" altLang="en-US" sz="1600" dirty="0"/>
            <a:t>智能合约</a:t>
          </a:r>
        </a:p>
      </dgm:t>
    </dgm:pt>
    <dgm:pt modelId="{74ACC85D-B120-45A0-AEE4-DA809BD51F15}" type="parTrans" cxnId="{E91286B1-7CA4-48FA-BE14-F0D1340D091E}">
      <dgm:prSet/>
      <dgm:spPr/>
      <dgm:t>
        <a:bodyPr/>
        <a:lstStyle/>
        <a:p>
          <a:endParaRPr lang="zh-CN" altLang="en-US" sz="2000"/>
        </a:p>
      </dgm:t>
    </dgm:pt>
    <dgm:pt modelId="{91F87F49-BDA4-456B-8BCB-4DF191D7B75D}" type="sibTrans" cxnId="{E91286B1-7CA4-48FA-BE14-F0D1340D091E}">
      <dgm:prSet/>
      <dgm:spPr/>
      <dgm:t>
        <a:bodyPr/>
        <a:lstStyle/>
        <a:p>
          <a:endParaRPr lang="zh-CN" altLang="en-US" sz="2000"/>
        </a:p>
      </dgm:t>
    </dgm:pt>
    <dgm:pt modelId="{BFCF51C8-5721-4400-B847-899CCFA8F402}">
      <dgm:prSet phldrT="[文本]" custT="1"/>
      <dgm:spPr/>
      <dgm:t>
        <a:bodyPr/>
        <a:lstStyle/>
        <a:p>
          <a:r>
            <a:rPr lang="zh-CN" altLang="en-US" sz="1600" dirty="0"/>
            <a:t>数据防篡改</a:t>
          </a:r>
        </a:p>
      </dgm:t>
    </dgm:pt>
    <dgm:pt modelId="{7258F854-E5E3-4580-B416-94D633F4337F}" type="parTrans" cxnId="{83387C92-B88E-43B8-82B9-1A0A90993B53}">
      <dgm:prSet/>
      <dgm:spPr/>
      <dgm:t>
        <a:bodyPr/>
        <a:lstStyle/>
        <a:p>
          <a:endParaRPr lang="zh-CN" altLang="en-US" sz="2000"/>
        </a:p>
      </dgm:t>
    </dgm:pt>
    <dgm:pt modelId="{CA029BCF-A66B-46B8-B858-D34147C57176}" type="sibTrans" cxnId="{83387C92-B88E-43B8-82B9-1A0A90993B53}">
      <dgm:prSet/>
      <dgm:spPr/>
      <dgm:t>
        <a:bodyPr/>
        <a:lstStyle/>
        <a:p>
          <a:endParaRPr lang="zh-CN" altLang="en-US" sz="2000"/>
        </a:p>
      </dgm:t>
    </dgm:pt>
    <dgm:pt modelId="{2D6957A1-1429-4F19-BAED-D602FBE13B57}">
      <dgm:prSet phldrT="[文本]" custT="1"/>
      <dgm:spPr/>
      <dgm:t>
        <a:bodyPr/>
        <a:lstStyle/>
        <a:p>
          <a:r>
            <a:rPr lang="zh-CN" altLang="en-US" sz="1600" dirty="0"/>
            <a:t>数据可追溯</a:t>
          </a:r>
        </a:p>
      </dgm:t>
    </dgm:pt>
    <dgm:pt modelId="{24D36FEB-2267-42AD-811A-99108B67BB4D}" type="parTrans" cxnId="{B8D68AB6-652E-4B36-AD98-26E419488E49}">
      <dgm:prSet/>
      <dgm:spPr/>
      <dgm:t>
        <a:bodyPr/>
        <a:lstStyle/>
        <a:p>
          <a:endParaRPr lang="zh-CN" altLang="en-US" sz="2000"/>
        </a:p>
      </dgm:t>
    </dgm:pt>
    <dgm:pt modelId="{FC06F5D3-D177-4780-AC5B-E6470BD6CE5A}" type="sibTrans" cxnId="{B8D68AB6-652E-4B36-AD98-26E419488E49}">
      <dgm:prSet/>
      <dgm:spPr/>
      <dgm:t>
        <a:bodyPr/>
        <a:lstStyle/>
        <a:p>
          <a:endParaRPr lang="zh-CN" altLang="en-US" sz="2000"/>
        </a:p>
      </dgm:t>
    </dgm:pt>
    <dgm:pt modelId="{73E2DDAF-C923-4277-8D91-DF1251028CC8}" type="pres">
      <dgm:prSet presAssocID="{0ED50F44-8A24-49BF-85AC-23B211A090A8}" presName="Name0" presStyleCnt="0">
        <dgm:presLayoutVars>
          <dgm:dir/>
          <dgm:animLvl val="lvl"/>
          <dgm:resizeHandles/>
        </dgm:presLayoutVars>
      </dgm:prSet>
      <dgm:spPr/>
    </dgm:pt>
    <dgm:pt modelId="{BF1B63F5-D299-4441-BE15-B891507E9F8A}" type="pres">
      <dgm:prSet presAssocID="{B6A6FE6D-80BC-4E91-A000-0FFE166F2EF1}" presName="linNode" presStyleCnt="0"/>
      <dgm:spPr/>
    </dgm:pt>
    <dgm:pt modelId="{F4993D12-1C34-4108-81BA-55F938BF57C5}" type="pres">
      <dgm:prSet presAssocID="{B6A6FE6D-80BC-4E91-A000-0FFE166F2EF1}" presName="parentShp" presStyleLbl="node1" presStyleIdx="0" presStyleCnt="2" custScaleX="117473">
        <dgm:presLayoutVars>
          <dgm:bulletEnabled val="1"/>
        </dgm:presLayoutVars>
      </dgm:prSet>
      <dgm:spPr/>
    </dgm:pt>
    <dgm:pt modelId="{68E7ACC9-7FF8-4016-A478-78F4014E584A}" type="pres">
      <dgm:prSet presAssocID="{B6A6FE6D-80BC-4E91-A000-0FFE166F2EF1}" presName="childShp" presStyleLbl="bgAccFollowNode1" presStyleIdx="0" presStyleCnt="2" custScaleX="99954" custScaleY="107301">
        <dgm:presLayoutVars>
          <dgm:bulletEnabled val="1"/>
        </dgm:presLayoutVars>
      </dgm:prSet>
      <dgm:spPr/>
    </dgm:pt>
    <dgm:pt modelId="{470B7ABA-18DF-4C53-B9B6-B68190F4815E}" type="pres">
      <dgm:prSet presAssocID="{937B0351-CA29-4195-8694-911D2521D411}" presName="spacing" presStyleCnt="0"/>
      <dgm:spPr/>
    </dgm:pt>
    <dgm:pt modelId="{BA50730B-DCA7-4166-BD74-78A36214BE2E}" type="pres">
      <dgm:prSet presAssocID="{142FA62A-40C8-46D9-A55F-D7C4CA5607F9}" presName="linNode" presStyleCnt="0"/>
      <dgm:spPr/>
    </dgm:pt>
    <dgm:pt modelId="{939B10D5-B7CF-477C-B86E-ABDF58FCBF1C}" type="pres">
      <dgm:prSet presAssocID="{142FA62A-40C8-46D9-A55F-D7C4CA5607F9}" presName="parentShp" presStyleLbl="node1" presStyleIdx="1" presStyleCnt="2" custScaleX="118408">
        <dgm:presLayoutVars>
          <dgm:bulletEnabled val="1"/>
        </dgm:presLayoutVars>
      </dgm:prSet>
      <dgm:spPr/>
    </dgm:pt>
    <dgm:pt modelId="{8E6FE528-81D4-4CE9-BE2A-0B9EEF1E5027}" type="pres">
      <dgm:prSet presAssocID="{142FA62A-40C8-46D9-A55F-D7C4CA5607F9}" presName="childShp" presStyleLbl="bgAccFollowNode1" presStyleIdx="1" presStyleCnt="2">
        <dgm:presLayoutVars>
          <dgm:bulletEnabled val="1"/>
        </dgm:presLayoutVars>
      </dgm:prSet>
      <dgm:spPr/>
    </dgm:pt>
  </dgm:ptLst>
  <dgm:cxnLst>
    <dgm:cxn modelId="{6451D904-EC4B-4DF5-96C0-63A089A25AAC}" srcId="{0ED50F44-8A24-49BF-85AC-23B211A090A8}" destId="{B6A6FE6D-80BC-4E91-A000-0FFE166F2EF1}" srcOrd="0" destOrd="0" parTransId="{41DFD68F-7DF2-4EDE-A4A9-5D5C5D5A4971}" sibTransId="{937B0351-CA29-4195-8694-911D2521D411}"/>
    <dgm:cxn modelId="{DCED431B-BA75-FA42-B19B-4F8622EC1576}" type="presOf" srcId="{0ED50F44-8A24-49BF-85AC-23B211A090A8}" destId="{73E2DDAF-C923-4277-8D91-DF1251028CC8}" srcOrd="0" destOrd="0" presId="urn:microsoft.com/office/officeart/2005/8/layout/vList6"/>
    <dgm:cxn modelId="{0539F52B-14D4-4997-BACC-B866A7778F78}" srcId="{B6A6FE6D-80BC-4E91-A000-0FFE166F2EF1}" destId="{96317B06-55F5-4CA5-8D89-771ED2F1CD3A}" srcOrd="3" destOrd="0" parTransId="{D97BBE6A-8776-4652-A6B6-CC62569A5F97}" sibTransId="{A1DFF01C-398A-4945-8CF3-7B2EC11A4E52}"/>
    <dgm:cxn modelId="{08EA282E-16EC-D24E-8966-75ECE79A610D}" type="presOf" srcId="{8CAC882D-0860-4781-8CDA-5268D49CF2F9}" destId="{8E6FE528-81D4-4CE9-BE2A-0B9EEF1E5027}" srcOrd="0" destOrd="0" presId="urn:microsoft.com/office/officeart/2005/8/layout/vList6"/>
    <dgm:cxn modelId="{70525D47-D21C-46DD-88D5-5C7337AD4E3A}" srcId="{B6A6FE6D-80BC-4E91-A000-0FFE166F2EF1}" destId="{4D749AAB-1323-427B-868B-64E476E75C61}" srcOrd="2" destOrd="0" parTransId="{03AD5B6F-D705-4153-B90A-6DB6A2DC5BF2}" sibTransId="{7D495754-F604-40BD-893A-1ADCD6344F29}"/>
    <dgm:cxn modelId="{02252948-3C74-B94F-B56A-DC108C17D795}" type="presOf" srcId="{BFCF51C8-5721-4400-B847-899CCFA8F402}" destId="{8E6FE528-81D4-4CE9-BE2A-0B9EEF1E5027}" srcOrd="0" destOrd="2" presId="urn:microsoft.com/office/officeart/2005/8/layout/vList6"/>
    <dgm:cxn modelId="{38ED3A6F-A08E-DD49-8541-8C74D36F6B0A}" type="presOf" srcId="{FE738E63-1245-47B3-81A7-0A8AB6687452}" destId="{8E6FE528-81D4-4CE9-BE2A-0B9EEF1E5027}" srcOrd="0" destOrd="1" presId="urn:microsoft.com/office/officeart/2005/8/layout/vList6"/>
    <dgm:cxn modelId="{6A58E471-BA40-2240-A36E-D334AEA26ABF}" type="presOf" srcId="{57D056FF-14AE-42A0-BAF9-ABD0DB1F5DF1}" destId="{68E7ACC9-7FF8-4016-A478-78F4014E584A}" srcOrd="0" destOrd="0" presId="urn:microsoft.com/office/officeart/2005/8/layout/vList6"/>
    <dgm:cxn modelId="{40473677-2205-48A1-BBB6-2169C5F31A7B}" srcId="{142FA62A-40C8-46D9-A55F-D7C4CA5607F9}" destId="{8CAC882D-0860-4781-8CDA-5268D49CF2F9}" srcOrd="0" destOrd="0" parTransId="{A8E2BBE5-ED10-4F90-A347-59C742B40118}" sibTransId="{E51B19AE-20D6-4F3E-99FF-A037BF2B59FF}"/>
    <dgm:cxn modelId="{69D8ED7E-C2AA-064C-B277-13AE778D5A33}" type="presOf" srcId="{4D749AAB-1323-427B-868B-64E476E75C61}" destId="{68E7ACC9-7FF8-4016-A478-78F4014E584A}" srcOrd="0" destOrd="2" presId="urn:microsoft.com/office/officeart/2005/8/layout/vList6"/>
    <dgm:cxn modelId="{83387C92-B88E-43B8-82B9-1A0A90993B53}" srcId="{142FA62A-40C8-46D9-A55F-D7C4CA5607F9}" destId="{BFCF51C8-5721-4400-B847-899CCFA8F402}" srcOrd="2" destOrd="0" parTransId="{7258F854-E5E3-4580-B416-94D633F4337F}" sibTransId="{CA029BCF-A66B-46B8-B858-D34147C57176}"/>
    <dgm:cxn modelId="{3CE0709B-913B-5A45-A9FD-CBCCF098FDF0}" type="presOf" srcId="{2D6957A1-1429-4F19-BAED-D602FBE13B57}" destId="{8E6FE528-81D4-4CE9-BE2A-0B9EEF1E5027}" srcOrd="0" destOrd="3" presId="urn:microsoft.com/office/officeart/2005/8/layout/vList6"/>
    <dgm:cxn modelId="{427E4A9C-A5D1-E84B-9D8C-768046F327F9}" type="presOf" srcId="{B6A6FE6D-80BC-4E91-A000-0FFE166F2EF1}" destId="{F4993D12-1C34-4108-81BA-55F938BF57C5}" srcOrd="0" destOrd="0" presId="urn:microsoft.com/office/officeart/2005/8/layout/vList6"/>
    <dgm:cxn modelId="{E91286B1-7CA4-48FA-BE14-F0D1340D091E}" srcId="{142FA62A-40C8-46D9-A55F-D7C4CA5607F9}" destId="{FE738E63-1245-47B3-81A7-0A8AB6687452}" srcOrd="1" destOrd="0" parTransId="{74ACC85D-B120-45A0-AEE4-DA809BD51F15}" sibTransId="{91F87F49-BDA4-456B-8BCB-4DF191D7B75D}"/>
    <dgm:cxn modelId="{B8D68AB6-652E-4B36-AD98-26E419488E49}" srcId="{142FA62A-40C8-46D9-A55F-D7C4CA5607F9}" destId="{2D6957A1-1429-4F19-BAED-D602FBE13B57}" srcOrd="3" destOrd="0" parTransId="{24D36FEB-2267-42AD-811A-99108B67BB4D}" sibTransId="{FC06F5D3-D177-4780-AC5B-E6470BD6CE5A}"/>
    <dgm:cxn modelId="{815305C4-F505-FE4E-8C64-E4997F4654DD}" type="presOf" srcId="{96317B06-55F5-4CA5-8D89-771ED2F1CD3A}" destId="{68E7ACC9-7FF8-4016-A478-78F4014E584A}" srcOrd="0" destOrd="3" presId="urn:microsoft.com/office/officeart/2005/8/layout/vList6"/>
    <dgm:cxn modelId="{54F421C5-4842-1F48-8E4A-1B4D23E5083B}" type="presOf" srcId="{1F4FE1BD-CAEB-4E68-B324-24CD0B78D6C3}" destId="{68E7ACC9-7FF8-4016-A478-78F4014E584A}" srcOrd="0" destOrd="1" presId="urn:microsoft.com/office/officeart/2005/8/layout/vList6"/>
    <dgm:cxn modelId="{011D4ACC-FBE6-F740-B2A7-D85785FDE8EC}" type="presOf" srcId="{142FA62A-40C8-46D9-A55F-D7C4CA5607F9}" destId="{939B10D5-B7CF-477C-B86E-ABDF58FCBF1C}" srcOrd="0" destOrd="0" presId="urn:microsoft.com/office/officeart/2005/8/layout/vList6"/>
    <dgm:cxn modelId="{4253F6D1-EE1D-4912-8D31-1623EACF6022}" srcId="{0ED50F44-8A24-49BF-85AC-23B211A090A8}" destId="{142FA62A-40C8-46D9-A55F-D7C4CA5607F9}" srcOrd="1" destOrd="0" parTransId="{B806DC47-A83D-4175-94F1-FC5F54BFB8A7}" sibTransId="{A7373CFC-1171-4A1F-A337-90F5630E1BEC}"/>
    <dgm:cxn modelId="{A882ABD2-9ED5-4E38-975D-6D8417DE80D6}" srcId="{B6A6FE6D-80BC-4E91-A000-0FFE166F2EF1}" destId="{1F4FE1BD-CAEB-4E68-B324-24CD0B78D6C3}" srcOrd="1" destOrd="0" parTransId="{BAE5A775-4B2F-4565-82B7-EADA8D948A81}" sibTransId="{52DCA020-9FC2-4F4F-9ECD-C001B79EDFFF}"/>
    <dgm:cxn modelId="{A09C89FE-C1C3-4C5E-83B2-F8689237B9AA}" srcId="{B6A6FE6D-80BC-4E91-A000-0FFE166F2EF1}" destId="{57D056FF-14AE-42A0-BAF9-ABD0DB1F5DF1}" srcOrd="0" destOrd="0" parTransId="{8DD7A043-B8E5-4A0F-8584-F23B41CE3589}" sibTransId="{52E5FF1E-906A-4B5C-A456-7778CF175A7A}"/>
    <dgm:cxn modelId="{68DBE047-DB2F-804A-A8CF-480BC5EAA175}" type="presParOf" srcId="{73E2DDAF-C923-4277-8D91-DF1251028CC8}" destId="{BF1B63F5-D299-4441-BE15-B891507E9F8A}" srcOrd="0" destOrd="0" presId="urn:microsoft.com/office/officeart/2005/8/layout/vList6"/>
    <dgm:cxn modelId="{B41B4EC5-DE5F-4E4A-8D1F-F1D263B42021}" type="presParOf" srcId="{BF1B63F5-D299-4441-BE15-B891507E9F8A}" destId="{F4993D12-1C34-4108-81BA-55F938BF57C5}" srcOrd="0" destOrd="0" presId="urn:microsoft.com/office/officeart/2005/8/layout/vList6"/>
    <dgm:cxn modelId="{147F567D-A23D-3845-9C78-E9F6EED44CF9}" type="presParOf" srcId="{BF1B63F5-D299-4441-BE15-B891507E9F8A}" destId="{68E7ACC9-7FF8-4016-A478-78F4014E584A}" srcOrd="1" destOrd="0" presId="urn:microsoft.com/office/officeart/2005/8/layout/vList6"/>
    <dgm:cxn modelId="{960C6FF9-F1A3-9E40-BE88-9487608C89B8}" type="presParOf" srcId="{73E2DDAF-C923-4277-8D91-DF1251028CC8}" destId="{470B7ABA-18DF-4C53-B9B6-B68190F4815E}" srcOrd="1" destOrd="0" presId="urn:microsoft.com/office/officeart/2005/8/layout/vList6"/>
    <dgm:cxn modelId="{D101D7D9-3696-604C-91E5-AAE2D9C13730}" type="presParOf" srcId="{73E2DDAF-C923-4277-8D91-DF1251028CC8}" destId="{BA50730B-DCA7-4166-BD74-78A36214BE2E}" srcOrd="2" destOrd="0" presId="urn:microsoft.com/office/officeart/2005/8/layout/vList6"/>
    <dgm:cxn modelId="{8B800572-9979-C64A-A7BD-AA60B7E0BA0F}" type="presParOf" srcId="{BA50730B-DCA7-4166-BD74-78A36214BE2E}" destId="{939B10D5-B7CF-477C-B86E-ABDF58FCBF1C}" srcOrd="0" destOrd="0" presId="urn:microsoft.com/office/officeart/2005/8/layout/vList6"/>
    <dgm:cxn modelId="{DDF3CDB3-598A-AC45-BCA9-9DBF705CF6E2}" type="presParOf" srcId="{BA50730B-DCA7-4166-BD74-78A36214BE2E}" destId="{8E6FE528-81D4-4CE9-BE2A-0B9EEF1E502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EA3F3-96E8-4C17-83FF-BB2703DF9E4D}">
      <dsp:nvSpPr>
        <dsp:cNvPr id="0" name=""/>
        <dsp:cNvSpPr/>
      </dsp:nvSpPr>
      <dsp:spPr>
        <a:xfrm>
          <a:off x="1932161" y="580106"/>
          <a:ext cx="3866512" cy="3866512"/>
        </a:xfrm>
        <a:prstGeom prst="blockArc">
          <a:avLst>
            <a:gd name="adj1" fmla="val 9000000"/>
            <a:gd name="adj2" fmla="val 16200000"/>
            <a:gd name="adj3" fmla="val 4635"/>
          </a:avLst>
        </a:prstGeom>
        <a:solidFill>
          <a:srgbClr val="FFC000"/>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411FDDE6-5089-4426-B434-8F012F965656}">
      <dsp:nvSpPr>
        <dsp:cNvPr id="0" name=""/>
        <dsp:cNvSpPr/>
      </dsp:nvSpPr>
      <dsp:spPr>
        <a:xfrm>
          <a:off x="1932161" y="580106"/>
          <a:ext cx="3866512" cy="3866512"/>
        </a:xfrm>
        <a:prstGeom prst="blockArc">
          <a:avLst>
            <a:gd name="adj1" fmla="val 1800000"/>
            <a:gd name="adj2" fmla="val 9000000"/>
            <a:gd name="adj3" fmla="val 4635"/>
          </a:avLst>
        </a:prstGeom>
        <a:solidFill>
          <a:srgbClr val="00B050"/>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87BB7EEE-AE3F-4CE7-8915-0C8D3F2D5D6A}">
      <dsp:nvSpPr>
        <dsp:cNvPr id="0" name=""/>
        <dsp:cNvSpPr/>
      </dsp:nvSpPr>
      <dsp:spPr>
        <a:xfrm>
          <a:off x="1932161" y="580106"/>
          <a:ext cx="3866512" cy="3866512"/>
        </a:xfrm>
        <a:prstGeom prst="blockArc">
          <a:avLst>
            <a:gd name="adj1" fmla="val 16200000"/>
            <a:gd name="adj2" fmla="val 1800000"/>
            <a:gd name="adj3" fmla="val 4635"/>
          </a:avLst>
        </a:prstGeom>
        <a:solidFill>
          <a:srgbClr val="FFC000"/>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D916DC71-5A18-4359-BB3D-F54010AE640C}">
      <dsp:nvSpPr>
        <dsp:cNvPr id="0" name=""/>
        <dsp:cNvSpPr/>
      </dsp:nvSpPr>
      <dsp:spPr>
        <a:xfrm>
          <a:off x="2976447" y="1624391"/>
          <a:ext cx="1777941" cy="1777941"/>
        </a:xfrm>
        <a:prstGeom prst="ellipse">
          <a:avLst/>
        </a:prstGeom>
        <a:solidFill>
          <a:schemeClr val="accent2">
            <a:lumMod val="75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智能</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社会</a:t>
          </a:r>
        </a:p>
      </dsp:txBody>
      <dsp:txXfrm>
        <a:off x="3236820" y="1884764"/>
        <a:ext cx="1257195" cy="1257195"/>
      </dsp:txXfrm>
    </dsp:sp>
    <dsp:sp modelId="{988371D5-FEBE-4A1B-96EB-211C15D8B06F}">
      <dsp:nvSpPr>
        <dsp:cNvPr id="0" name=""/>
        <dsp:cNvSpPr/>
      </dsp:nvSpPr>
      <dsp:spPr>
        <a:xfrm>
          <a:off x="3243138" y="2631"/>
          <a:ext cx="1244558" cy="1244558"/>
        </a:xfrm>
        <a:prstGeom prst="ellipse">
          <a:avLst/>
        </a:prstGeom>
        <a:solidFill>
          <a:srgbClr val="FFC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区块链</a:t>
          </a:r>
        </a:p>
      </dsp:txBody>
      <dsp:txXfrm>
        <a:off x="3425399" y="184892"/>
        <a:ext cx="880036" cy="880036"/>
      </dsp:txXfrm>
    </dsp:sp>
    <dsp:sp modelId="{1B6D4629-35F0-4041-8F2D-85A568234B1B}">
      <dsp:nvSpPr>
        <dsp:cNvPr id="0" name=""/>
        <dsp:cNvSpPr/>
      </dsp:nvSpPr>
      <dsp:spPr>
        <a:xfrm>
          <a:off x="4878585" y="2835309"/>
          <a:ext cx="1244558" cy="1244558"/>
        </a:xfrm>
        <a:prstGeom prst="ellipse">
          <a:avLst/>
        </a:prstGeom>
        <a:solidFill>
          <a:srgbClr val="00B05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人工智能</a:t>
          </a:r>
        </a:p>
      </dsp:txBody>
      <dsp:txXfrm>
        <a:off x="5060846" y="3017570"/>
        <a:ext cx="880036" cy="880036"/>
      </dsp:txXfrm>
    </dsp:sp>
    <dsp:sp modelId="{D263DDD6-CD48-4A2F-B549-E847741F65FB}">
      <dsp:nvSpPr>
        <dsp:cNvPr id="0" name=""/>
        <dsp:cNvSpPr/>
      </dsp:nvSpPr>
      <dsp:spPr>
        <a:xfrm>
          <a:off x="1607691" y="2835309"/>
          <a:ext cx="1244558" cy="1244558"/>
        </a:xfrm>
        <a:prstGeom prst="ellipse">
          <a:avLst/>
        </a:prstGeom>
        <a:solidFill>
          <a:srgbClr val="00B05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大数据</a:t>
          </a:r>
        </a:p>
      </dsp:txBody>
      <dsp:txXfrm>
        <a:off x="1789952" y="3017570"/>
        <a:ext cx="880036" cy="8800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7ACC9-7FF8-4016-A478-78F4014E584A}">
      <dsp:nvSpPr>
        <dsp:cNvPr id="0" name=""/>
        <dsp:cNvSpPr/>
      </dsp:nvSpPr>
      <dsp:spPr>
        <a:xfrm>
          <a:off x="2283414" y="1038"/>
          <a:ext cx="2913102" cy="204963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信息不透明</a:t>
          </a:r>
        </a:p>
        <a:p>
          <a:pPr marL="171450" lvl="1" indent="-171450" algn="l" defTabSz="711200">
            <a:lnSpc>
              <a:spcPct val="90000"/>
            </a:lnSpc>
            <a:spcBef>
              <a:spcPct val="0"/>
            </a:spcBef>
            <a:spcAft>
              <a:spcPct val="15000"/>
            </a:spcAft>
            <a:buChar char="•"/>
          </a:pPr>
          <a:r>
            <a:rPr lang="zh-CN" altLang="en-US" sz="1600" kern="1200" dirty="0"/>
            <a:t>数据失真</a:t>
          </a:r>
        </a:p>
        <a:p>
          <a:pPr marL="171450" lvl="1" indent="-171450" algn="l" defTabSz="711200">
            <a:lnSpc>
              <a:spcPct val="90000"/>
            </a:lnSpc>
            <a:spcBef>
              <a:spcPct val="0"/>
            </a:spcBef>
            <a:spcAft>
              <a:spcPct val="15000"/>
            </a:spcAft>
            <a:buChar char="•"/>
          </a:pPr>
          <a:r>
            <a:rPr lang="zh-CN" altLang="en-US" sz="1600" kern="1200" dirty="0"/>
            <a:t>运营效率低</a:t>
          </a:r>
        </a:p>
        <a:p>
          <a:pPr marL="171450" lvl="1" indent="-171450" algn="l" defTabSz="711200">
            <a:lnSpc>
              <a:spcPct val="90000"/>
            </a:lnSpc>
            <a:spcBef>
              <a:spcPct val="0"/>
            </a:spcBef>
            <a:spcAft>
              <a:spcPct val="15000"/>
            </a:spcAft>
            <a:buChar char="•"/>
          </a:pPr>
          <a:r>
            <a:rPr lang="zh-CN" altLang="en-US" sz="1600" kern="1200" dirty="0"/>
            <a:t>融资成本高</a:t>
          </a:r>
        </a:p>
      </dsp:txBody>
      <dsp:txXfrm>
        <a:off x="2283414" y="257242"/>
        <a:ext cx="2144490" cy="1537225"/>
      </dsp:txXfrm>
    </dsp:sp>
    <dsp:sp modelId="{F4993D12-1C34-4108-81BA-55F938BF57C5}">
      <dsp:nvSpPr>
        <dsp:cNvPr id="0" name=""/>
        <dsp:cNvSpPr/>
      </dsp:nvSpPr>
      <dsp:spPr>
        <a:xfrm>
          <a:off x="958" y="70769"/>
          <a:ext cx="2282456" cy="1910171"/>
        </a:xfrm>
        <a:prstGeom prst="roundRect">
          <a:avLst/>
        </a:prstGeom>
        <a:solidFill>
          <a:schemeClr val="bg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供应链痛点</a:t>
          </a:r>
        </a:p>
      </dsp:txBody>
      <dsp:txXfrm>
        <a:off x="94205" y="164016"/>
        <a:ext cx="2095962" cy="1723677"/>
      </dsp:txXfrm>
    </dsp:sp>
    <dsp:sp modelId="{8E6FE528-81D4-4CE9-BE2A-0B9EEF1E5027}">
      <dsp:nvSpPr>
        <dsp:cNvPr id="0" name=""/>
        <dsp:cNvSpPr/>
      </dsp:nvSpPr>
      <dsp:spPr>
        <a:xfrm>
          <a:off x="2293109" y="2241689"/>
          <a:ext cx="2902261" cy="191017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分布式记账</a:t>
          </a:r>
        </a:p>
        <a:p>
          <a:pPr marL="171450" lvl="1" indent="-171450" algn="l" defTabSz="711200">
            <a:lnSpc>
              <a:spcPct val="90000"/>
            </a:lnSpc>
            <a:spcBef>
              <a:spcPct val="0"/>
            </a:spcBef>
            <a:spcAft>
              <a:spcPct val="15000"/>
            </a:spcAft>
            <a:buChar char="•"/>
          </a:pPr>
          <a:r>
            <a:rPr lang="zh-CN" altLang="en-US" sz="1600" kern="1200" dirty="0"/>
            <a:t>智能合约</a:t>
          </a:r>
        </a:p>
        <a:p>
          <a:pPr marL="171450" lvl="1" indent="-171450" algn="l" defTabSz="711200">
            <a:lnSpc>
              <a:spcPct val="90000"/>
            </a:lnSpc>
            <a:spcBef>
              <a:spcPct val="0"/>
            </a:spcBef>
            <a:spcAft>
              <a:spcPct val="15000"/>
            </a:spcAft>
            <a:buChar char="•"/>
          </a:pPr>
          <a:r>
            <a:rPr lang="zh-CN" altLang="en-US" sz="1600" kern="1200" dirty="0"/>
            <a:t>数据防篡改</a:t>
          </a:r>
        </a:p>
        <a:p>
          <a:pPr marL="171450" lvl="1" indent="-171450" algn="l" defTabSz="711200">
            <a:lnSpc>
              <a:spcPct val="90000"/>
            </a:lnSpc>
            <a:spcBef>
              <a:spcPct val="0"/>
            </a:spcBef>
            <a:spcAft>
              <a:spcPct val="15000"/>
            </a:spcAft>
            <a:buChar char="•"/>
          </a:pPr>
          <a:r>
            <a:rPr lang="zh-CN" altLang="en-US" sz="1600" kern="1200" dirty="0"/>
            <a:t>数据可追溯</a:t>
          </a:r>
        </a:p>
      </dsp:txBody>
      <dsp:txXfrm>
        <a:off x="2293109" y="2480460"/>
        <a:ext cx="2185947" cy="1432629"/>
      </dsp:txXfrm>
    </dsp:sp>
    <dsp:sp modelId="{939B10D5-B7CF-477C-B86E-ABDF58FCBF1C}">
      <dsp:nvSpPr>
        <dsp:cNvPr id="0" name=""/>
        <dsp:cNvSpPr/>
      </dsp:nvSpPr>
      <dsp:spPr>
        <a:xfrm>
          <a:off x="2103" y="2241689"/>
          <a:ext cx="2291006" cy="1910171"/>
        </a:xfrm>
        <a:prstGeom prst="roundRect">
          <a:avLst/>
        </a:prstGeom>
        <a:solidFill>
          <a:schemeClr val="bg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区块链特征</a:t>
          </a:r>
        </a:p>
      </dsp:txBody>
      <dsp:txXfrm>
        <a:off x="95350" y="2334936"/>
        <a:ext cx="2104512" cy="1723677"/>
      </dsp:txXfrm>
    </dsp:sp>
  </dsp:spTree>
</dsp:drawing>
</file>

<file path=ppt/diagrams/layout1.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1">
  <dgm:title val=""/>
  <dgm:desc val=""/>
  <dgm:catLst>
    <dgm:cat type="3D" pri="11600"/>
  </dgm:catLst>
  <dgm:scene3d>
    <a:camera prst="perspectiveRelaxedModerately" zoom="92000"/>
    <a:lightRig rig="balanced" dir="t">
      <a:rot lat="0" lon="0" rev="12700000"/>
    </a:lightRig>
  </dgm:scene3d>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7BA6A6D8-A047-4A30-9DAD-B589E52CC8BD}" type="datetimeFigureOut">
              <a:rPr lang="zh-CN" altLang="en-US" smtClean="0"/>
              <a:t>2021/09/09</a:t>
            </a:fld>
            <a:endParaRPr lang="zh-CN" altLang="en-US"/>
          </a:p>
        </p:txBody>
      </p:sp>
      <p:sp>
        <p:nvSpPr>
          <p:cNvPr id="4" name="幻灯片图像占位符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964C083B-3359-4272-80A3-FFF9ECA3CA0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65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5F7C1AF1-F49E-A345-8639-1D0D8D3C973E}" type="slidenum">
              <a:rPr lang="zh-CN" altLang="en-US">
                <a:solidFill>
                  <a:srgbClr val="000000"/>
                </a:solidFill>
                <a:latin typeface="等线" charset="-122"/>
              </a:rPr>
              <a:t>73</a:t>
            </a:fld>
            <a:endParaRPr lang="zh-CN" altLang="en-US">
              <a:solidFill>
                <a:srgbClr val="000000"/>
              </a:solidFill>
              <a:latin typeface="等线"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96A0B9F4-6BB1-534D-85E8-34E4E51A3F38}" type="slidenum">
              <a:rPr lang="zh-CN" altLang="en-US">
                <a:solidFill>
                  <a:srgbClr val="000000"/>
                </a:solidFill>
                <a:latin typeface="等线" charset="-122"/>
              </a:rPr>
              <a:t>74</a:t>
            </a:fld>
            <a:endParaRPr lang="zh-CN" altLang="en-US">
              <a:solidFill>
                <a:srgbClr val="000000"/>
              </a:solidFill>
              <a:latin typeface="等线"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41911445-7856-1349-B082-1FEB468108B1}" type="slidenum">
              <a:rPr lang="zh-CN" altLang="en-US">
                <a:latin typeface="等线" charset="-122"/>
              </a:rPr>
              <a:t>76</a:t>
            </a:fld>
            <a:endParaRPr lang="zh-CN" altLang="en-US">
              <a:latin typeface="等线"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ACC5CEE7-FBB4-1D44-9368-835CEB9AED7A}" type="slidenum">
              <a:rPr lang="zh-CN" altLang="en-US">
                <a:latin typeface="等线" charset="-122"/>
              </a:rPr>
              <a:t>77</a:t>
            </a:fld>
            <a:endParaRPr lang="zh-CN" altLang="en-US">
              <a:latin typeface="等线"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F49A43AF-A9F1-364F-8593-E128CF6B4DBD}" type="slidenum">
              <a:rPr lang="zh-CN" altLang="en-US">
                <a:latin typeface="等线" charset="-122"/>
              </a:rPr>
              <a:t>78</a:t>
            </a:fld>
            <a:endParaRPr lang="zh-CN" altLang="en-US">
              <a:latin typeface="等线"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98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99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12412230-6A30-9D44-9D58-832D81DF813D}" type="slidenum">
              <a:rPr lang="zh-CN" altLang="en-US">
                <a:solidFill>
                  <a:srgbClr val="000000"/>
                </a:solidFill>
                <a:latin typeface="等线" charset="-122"/>
              </a:rPr>
              <a:t>12</a:t>
            </a:fld>
            <a:endParaRPr lang="zh-CN" altLang="en-US">
              <a:solidFill>
                <a:srgbClr val="000000"/>
              </a:solidFill>
              <a:latin typeface="等线"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fontAlgn="base">
              <a:spcBef>
                <a:spcPct val="0"/>
              </a:spcBef>
              <a:spcAft>
                <a:spcPct val="0"/>
              </a:spcAft>
            </a:pPr>
            <a:fld id="{EF1EF77D-0085-024E-A965-5AF4DA09174E}" type="slidenum">
              <a:rPr lang="zh-CN" altLang="en-US">
                <a:solidFill>
                  <a:srgbClr val="000000"/>
                </a:solidFill>
                <a:latin typeface="等线" charset="-122"/>
              </a:rPr>
              <a:t>14</a:t>
            </a:fld>
            <a:endParaRPr lang="zh-CN" altLang="en-US">
              <a:solidFill>
                <a:srgbClr val="000000"/>
              </a:solidFill>
              <a:latin typeface="等线"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4C083B-3359-4272-80A3-FFF9ECA3CA08}" type="slidenum">
              <a:rPr lang="zh-CN" altLang="en-US" smtClean="0"/>
              <a:t>24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4C083B-3359-4272-80A3-FFF9ECA3CA08}" type="slidenum">
              <a:rPr lang="zh-CN" altLang="en-US" smtClean="0"/>
              <a:t>31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63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64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152400"/>
            <a:ext cx="6110288"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11163" y="3810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408305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6613" y="1143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6613" y="3810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表格占位符 2"/>
          <p:cNvSpPr>
            <a:spLocks noGrp="1"/>
          </p:cNvSpPr>
          <p:nvPr>
            <p:ph type="tbl" idx="1"/>
          </p:nvPr>
        </p:nvSpPr>
        <p:spPr>
          <a:xfrm>
            <a:off x="411163" y="1143000"/>
            <a:ext cx="8318500" cy="5181600"/>
          </a:xfrm>
        </p:spPr>
        <p:txBody>
          <a:bodyPr/>
          <a:lstStyle/>
          <a:p>
            <a:pPr lvl="0"/>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8" name="文本占位符 2"/>
          <p:cNvSpPr>
            <a:spLocks noGrp="1"/>
          </p:cNvSpPr>
          <p:nvPr>
            <p:ph idx="1"/>
          </p:nvPr>
        </p:nvSpPr>
        <p:spPr>
          <a:xfrm>
            <a:off x="628650" y="1224076"/>
            <a:ext cx="7886700" cy="5110521"/>
          </a:xfrm>
          <a:prstGeom prst="rect">
            <a:avLst/>
          </a:prstGeom>
        </p:spPr>
        <p:txBody>
          <a:bodyPr lIns="91440" tIns="45720" rIns="91440" bIns="45720" rtlCol="0">
            <a:normAutofit/>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标题占位符 1"/>
          <p:cNvSpPr>
            <a:spLocks noGrp="1"/>
          </p:cNvSpPr>
          <p:nvPr>
            <p:ph type="title"/>
          </p:nvPr>
        </p:nvSpPr>
        <p:spPr>
          <a:xfrm>
            <a:off x="204097" y="250835"/>
            <a:ext cx="7886700" cy="854073"/>
          </a:xfrm>
          <a:prstGeom prst="rect">
            <a:avLst/>
          </a:prstGeom>
        </p:spPr>
        <p:txBody>
          <a:bodyPr lIns="91440" tIns="45720" rIns="91440" bIns="45720" rtlCol="0" anchor="ctr">
            <a:normAutofit/>
          </a:bodyPr>
          <a:lstStyle>
            <a:lvl1pPr>
              <a:defRPr b="1">
                <a:latin typeface="微软雅黑" pitchFamily="34" charset="-122"/>
                <a:ea typeface="微软雅黑" pitchFamily="34" charset="-122"/>
              </a:defRPr>
            </a:lvl1pPr>
          </a:lstStyle>
          <a:p>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53105" y="81643"/>
            <a:ext cx="6858000" cy="832757"/>
          </a:xfrm>
          <a:prstGeom prst="rect">
            <a:avLst/>
          </a:prstGeom>
        </p:spPr>
        <p:txBody>
          <a:bodyPr anchor="ctr"/>
          <a:lstStyle>
            <a:lvl1pPr algn="l">
              <a:defRPr sz="3200" b="1">
                <a:latin typeface="微软雅黑" pitchFamily="34" charset="-122"/>
                <a:ea typeface="微软雅黑" pitchFamily="34" charset="-122"/>
              </a:defRPr>
            </a:lvl1pPr>
          </a:lstStyle>
          <a:p>
            <a:r>
              <a:rPr lang="zh-CN" altLang="en-US" dirty="0"/>
              <a:t>单击此处编辑母版标题样式</a:t>
            </a:r>
          </a:p>
        </p:txBody>
      </p:sp>
      <p:sp>
        <p:nvSpPr>
          <p:cNvPr id="4" name="灯片编号占位符 3"/>
          <p:cNvSpPr>
            <a:spLocks noGrp="1"/>
          </p:cNvSpPr>
          <p:nvPr>
            <p:ph type="sldNum" sz="quarter" idx="10"/>
          </p:nvPr>
        </p:nvSpPr>
        <p:spPr>
          <a:xfrm>
            <a:off x="6813097" y="6372680"/>
            <a:ext cx="2057400" cy="365125"/>
          </a:xfrm>
          <a:prstGeom prst="rect">
            <a:avLst/>
          </a:prstGeom>
        </p:spPr>
        <p:txBody>
          <a:bodyPr/>
          <a:lstStyle>
            <a:lvl1pPr>
              <a:defRPr>
                <a:solidFill>
                  <a:schemeClr val="tx1"/>
                </a:solidFill>
              </a:defRPr>
            </a:lvl1pPr>
          </a:lstStyle>
          <a:p>
            <a:fld id="{65755C36-0164-4874-94BE-9E4E7FBF828B}"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53105" y="81643"/>
            <a:ext cx="6858000" cy="832757"/>
          </a:xfrm>
          <a:prstGeom prst="rect">
            <a:avLst/>
          </a:prstGeom>
        </p:spPr>
        <p:txBody>
          <a:bodyPr anchor="ctr"/>
          <a:lstStyle>
            <a:lvl1pPr algn="l">
              <a:defRPr sz="3200" b="1">
                <a:latin typeface="微软雅黑" pitchFamily="34" charset="-122"/>
                <a:ea typeface="微软雅黑" pitchFamily="34" charset="-122"/>
              </a:defRPr>
            </a:lvl1pPr>
          </a:lstStyle>
          <a:p>
            <a:r>
              <a:rPr lang="zh-CN" altLang="en-US" dirty="0"/>
              <a:t>单击此处编辑母版标题样式</a:t>
            </a:r>
          </a:p>
        </p:txBody>
      </p:sp>
      <p:sp>
        <p:nvSpPr>
          <p:cNvPr id="4" name="灯片编号占位符 3"/>
          <p:cNvSpPr>
            <a:spLocks noGrp="1"/>
          </p:cNvSpPr>
          <p:nvPr>
            <p:ph type="sldNum" sz="quarter" idx="10"/>
          </p:nvPr>
        </p:nvSpPr>
        <p:spPr>
          <a:xfrm>
            <a:off x="6813097" y="6372680"/>
            <a:ext cx="2057400" cy="365125"/>
          </a:xfrm>
          <a:prstGeom prst="rect">
            <a:avLst/>
          </a:prstGeom>
        </p:spPr>
        <p:txBody>
          <a:bodyPr/>
          <a:lstStyle>
            <a:lvl1pPr>
              <a:defRPr>
                <a:solidFill>
                  <a:schemeClr val="tx1"/>
                </a:solidFill>
              </a:defRPr>
            </a:lvl1pPr>
          </a:lstStyle>
          <a:p>
            <a:fld id="{65755C36-0164-4874-94BE-9E4E7FBF828B}"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556" y="228600"/>
            <a:ext cx="8280400" cy="533400"/>
          </a:xfr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lvl="0"/>
            <a:r>
              <a:rPr lang="en-US" altLang="zh-CN"/>
              <a:t>Click to edit Master text styles</a:t>
            </a:r>
          </a:p>
          <a:p>
            <a:pPr lvl="1"/>
            <a:r>
              <a:rPr lang="en-US" altLang="zh-CN"/>
              <a:t>Second Level</a:t>
            </a:r>
          </a:p>
          <a:p>
            <a:pPr lvl="2"/>
            <a:r>
              <a:rPr lang="en-US" altLang="zh-CN"/>
              <a:t> Third Level</a:t>
            </a:r>
          </a:p>
        </p:txBody>
      </p:sp>
      <p:cxnSp>
        <p:nvCxnSpPr>
          <p:cNvPr id="10" name="直接连接符 9"/>
          <p:cNvCxnSpPr/>
          <p:nvPr/>
        </p:nvCxnSpPr>
        <p:spPr>
          <a:xfrm>
            <a:off x="0" y="928688"/>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29" name="Picture 4" descr="E:\学校\20121109221446303940.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99438" y="549275"/>
            <a:ext cx="6651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81000" y="6397625"/>
            <a:ext cx="8364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sz="1400" b="1">
                <a:solidFill>
                  <a:schemeClr val="tx1"/>
                </a:solidFill>
                <a:latin typeface="Arial" panose="020B0604020202090204" pitchFamily="34" charset="0"/>
              </a:defRPr>
            </a:lvl1pPr>
            <a:lvl2pPr marL="742950" indent="-285750">
              <a:defRPr sz="1400" b="1">
                <a:solidFill>
                  <a:schemeClr val="tx1"/>
                </a:solidFill>
                <a:latin typeface="Arial" panose="020B0604020202090204" pitchFamily="34" charset="0"/>
              </a:defRPr>
            </a:lvl2pPr>
            <a:lvl3pPr marL="1143000" indent="-228600">
              <a:defRPr sz="1400" b="1">
                <a:solidFill>
                  <a:schemeClr val="tx1"/>
                </a:solidFill>
                <a:latin typeface="Arial" panose="020B0604020202090204" pitchFamily="34" charset="0"/>
              </a:defRPr>
            </a:lvl3pPr>
            <a:lvl4pPr marL="1600200" indent="-228600">
              <a:defRPr sz="1400" b="1">
                <a:solidFill>
                  <a:schemeClr val="tx1"/>
                </a:solidFill>
                <a:latin typeface="Arial" panose="020B0604020202090204" pitchFamily="34" charset="0"/>
              </a:defRPr>
            </a:lvl4pPr>
            <a:lvl5pPr marL="2057400" indent="-228600">
              <a:defRPr sz="1400" b="1">
                <a:solidFill>
                  <a:schemeClr val="tx1"/>
                </a:solidFill>
                <a:latin typeface="Arial" panose="020B0604020202090204" pitchFamily="34" charset="0"/>
              </a:defRPr>
            </a:lvl5pPr>
            <a:lvl6pPr marL="2514600" indent="-228600" eaLnBrk="0" fontAlgn="base" hangingPunct="0">
              <a:spcBef>
                <a:spcPct val="0"/>
              </a:spcBef>
              <a:spcAft>
                <a:spcPct val="0"/>
              </a:spcAft>
              <a:defRPr sz="1400" b="1">
                <a:solidFill>
                  <a:schemeClr val="tx1"/>
                </a:solidFill>
                <a:latin typeface="Arial" panose="020B0604020202090204" pitchFamily="34" charset="0"/>
              </a:defRPr>
            </a:lvl6pPr>
            <a:lvl7pPr marL="2971800" indent="-228600" eaLnBrk="0" fontAlgn="base" hangingPunct="0">
              <a:spcBef>
                <a:spcPct val="0"/>
              </a:spcBef>
              <a:spcAft>
                <a:spcPct val="0"/>
              </a:spcAft>
              <a:defRPr sz="1400" b="1">
                <a:solidFill>
                  <a:schemeClr val="tx1"/>
                </a:solidFill>
                <a:latin typeface="Arial" panose="020B0604020202090204" pitchFamily="34" charset="0"/>
              </a:defRPr>
            </a:lvl7pPr>
            <a:lvl8pPr marL="3429000" indent="-228600" eaLnBrk="0" fontAlgn="base" hangingPunct="0">
              <a:spcBef>
                <a:spcPct val="0"/>
              </a:spcBef>
              <a:spcAft>
                <a:spcPct val="0"/>
              </a:spcAft>
              <a:defRPr sz="1400" b="1">
                <a:solidFill>
                  <a:schemeClr val="tx1"/>
                </a:solidFill>
                <a:latin typeface="Arial" panose="020B0604020202090204" pitchFamily="34" charset="0"/>
              </a:defRPr>
            </a:lvl8pPr>
            <a:lvl9pPr marL="3886200" indent="-228600" eaLnBrk="0" fontAlgn="base" hangingPunct="0">
              <a:spcBef>
                <a:spcPct val="0"/>
              </a:spcBef>
              <a:spcAft>
                <a:spcPct val="0"/>
              </a:spcAft>
              <a:defRPr sz="1400" b="1">
                <a:solidFill>
                  <a:schemeClr val="tx1"/>
                </a:solidFill>
                <a:latin typeface="Arial" panose="020B0604020202090204" pitchFamily="34" charset="0"/>
              </a:defRPr>
            </a:lvl9pPr>
          </a:lstStyle>
          <a:p>
            <a:pPr>
              <a:lnSpc>
                <a:spcPts val="2000"/>
              </a:lnSpc>
            </a:pPr>
            <a:r>
              <a:rPr lang="en-US" altLang="zh-CN" sz="1200" b="0" dirty="0">
                <a:solidFill>
                  <a:srgbClr val="000000"/>
                </a:solidFill>
                <a:ea typeface="宋体" charset="-122"/>
              </a:rPr>
              <a:t>								                   </a:t>
            </a:r>
            <a:fld id="{22B54924-A7E0-4231-A067-C7DF1FEEF9D5}" type="slidenum">
              <a:rPr lang="en-US" altLang="zh-CN" sz="1200" b="0" smtClean="0">
                <a:solidFill>
                  <a:srgbClr val="000000"/>
                </a:solidFill>
                <a:ea typeface="宋体" charset="-122"/>
              </a:rPr>
              <a:t>‹#›</a:t>
            </a:fld>
            <a:r>
              <a:rPr lang="en-US" altLang="zh-CN" sz="1200" b="0" dirty="0">
                <a:solidFill>
                  <a:srgbClr val="000000"/>
                </a:solidFill>
                <a:ea typeface="宋体" charset="-122"/>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5.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edicalchain.com/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7.jpeg"/></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9.jpeg"/></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68.tiff"/><Relationship Id="rId5" Type="http://schemas.openxmlformats.org/officeDocument/2006/relationships/image" Target="../media/image67.emf"/><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81.tiff"/><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2" Type="http://schemas.openxmlformats.org/officeDocument/2006/relationships/image" Target="../media/image100.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727373"/>
            <a:ext cx="9144000" cy="888683"/>
          </a:xfrm>
        </p:spPr>
        <p:txBody>
          <a:bodyPr>
            <a:noAutofit/>
          </a:bodyPr>
          <a:lstStyle/>
          <a:p>
            <a:pPr algn="ctr">
              <a:lnSpc>
                <a:spcPct val="150000"/>
              </a:lnSpc>
            </a:pPr>
            <a:r>
              <a:rPr lang="zh-CN" altLang="en-US" sz="4800" dirty="0">
                <a:solidFill>
                  <a:srgbClr val="C00000"/>
                </a:solidFill>
                <a:latin typeface="微软雅黑" pitchFamily="34" charset="-122"/>
                <a:ea typeface="微软雅黑" pitchFamily="34" charset="-122"/>
              </a:rPr>
              <a:t>区块链原理与技术</a:t>
            </a:r>
            <a:endParaRPr lang="zh-CN" altLang="en-US" sz="4000" b="0" dirty="0">
              <a:solidFill>
                <a:srgbClr val="C00000"/>
              </a:solidFill>
              <a:latin typeface="微软雅黑" pitchFamily="34" charset="-122"/>
              <a:ea typeface="微软雅黑" pitchFamily="34" charset="-122"/>
            </a:endParaRPr>
          </a:p>
        </p:txBody>
      </p:sp>
      <p:sp>
        <p:nvSpPr>
          <p:cNvPr id="12" name="副标题 2"/>
          <p:cNvSpPr>
            <a:spLocks noGrp="1"/>
          </p:cNvSpPr>
          <p:nvPr>
            <p:ph type="subTitle" idx="1"/>
          </p:nvPr>
        </p:nvSpPr>
        <p:spPr>
          <a:xfrm>
            <a:off x="0" y="3272376"/>
            <a:ext cx="9144000" cy="2645098"/>
          </a:xfrm>
        </p:spPr>
        <p:txBody>
          <a:bodyPr>
            <a:normAutofit/>
          </a:bodyPr>
          <a:lstStyle/>
          <a:p>
            <a:r>
              <a:rPr lang="zh-CN" altLang="en-US" sz="3200" b="1" dirty="0">
                <a:latin typeface="微软雅黑" pitchFamily="34" charset="-122"/>
                <a:ea typeface="微软雅黑" pitchFamily="34" charset="-122"/>
              </a:rPr>
              <a:t>陈亮 副教授</a:t>
            </a:r>
            <a:endParaRPr lang="en-US" altLang="zh-CN" sz="3200" b="1" dirty="0">
              <a:latin typeface="微软雅黑" pitchFamily="34" charset="-122"/>
              <a:ea typeface="微软雅黑" pitchFamily="34" charset="-122"/>
            </a:endParaRPr>
          </a:p>
          <a:p>
            <a:pPr>
              <a:spcBef>
                <a:spcPts val="1800"/>
              </a:spcBef>
            </a:pPr>
            <a:r>
              <a:rPr lang="zh-CN" altLang="en-US" dirty="0">
                <a:latin typeface="微软雅黑" pitchFamily="34" charset="-122"/>
                <a:ea typeface="微软雅黑" pitchFamily="34" charset="-122"/>
              </a:rPr>
              <a:t>中山大学</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计算机学院</a:t>
            </a:r>
            <a:endParaRPr lang="en-US" altLang="zh-CN" dirty="0">
              <a:latin typeface="微软雅黑" pitchFamily="34" charset="-122"/>
              <a:ea typeface="微软雅黑" pitchFamily="34"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533" y="323428"/>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cstate="print"/>
          <a:srcRect l="4245" r="-1"/>
          <a:stretch>
            <a:fillRect/>
          </a:stretch>
        </p:blipFill>
        <p:spPr>
          <a:xfrm>
            <a:off x="6932780" y="194992"/>
            <a:ext cx="1891145" cy="8760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you</a:t>
            </a:r>
            <a:r>
              <a:rPr lang="zh-CN" altLang="en-US" dirty="0"/>
              <a:t> </a:t>
            </a:r>
            <a:r>
              <a:rPr lang="en-US" altLang="zh-CN" dirty="0"/>
              <a:t>think</a:t>
            </a:r>
            <a:r>
              <a:rPr lang="zh-CN" altLang="en-US" dirty="0"/>
              <a:t> </a:t>
            </a:r>
            <a:r>
              <a:rPr lang="en-US" altLang="zh-CN" dirty="0"/>
              <a:t>about</a:t>
            </a:r>
            <a:r>
              <a:rPr lang="zh-CN" altLang="en-US" dirty="0"/>
              <a:t> </a:t>
            </a:r>
            <a:r>
              <a:rPr lang="en-US" altLang="zh-CN" dirty="0"/>
              <a:t>Blockchain?</a:t>
            </a:r>
            <a:endParaRPr lang="en-US" dirty="0"/>
          </a:p>
        </p:txBody>
      </p:sp>
      <p:sp>
        <p:nvSpPr>
          <p:cNvPr id="3" name="Content Placeholder 2"/>
          <p:cNvSpPr>
            <a:spLocks noGrp="1"/>
          </p:cNvSpPr>
          <p:nvPr>
            <p:ph idx="1"/>
          </p:nvPr>
        </p:nvSpPr>
        <p:spPr/>
        <p:txBody>
          <a:bodyPr/>
          <a:lstStyle/>
          <a:p>
            <a:pPr lvl="0">
              <a:lnSpc>
                <a:spcPct val="130000"/>
              </a:lnSpc>
            </a:pPr>
            <a:r>
              <a:rPr lang="zh-CN" altLang="en-US" sz="1400" dirty="0">
                <a:solidFill>
                  <a:prstClr val="black"/>
                </a:solidFill>
              </a:rPr>
              <a:t>加密货币的火热为区块链带来更多关注</a:t>
            </a:r>
            <a:endParaRPr lang="en-US" altLang="zh-CN" sz="1400" dirty="0">
              <a:solidFill>
                <a:prstClr val="black"/>
              </a:solidFill>
            </a:endParaRPr>
          </a:p>
          <a:p>
            <a:pPr lvl="1">
              <a:lnSpc>
                <a:spcPct val="130000"/>
              </a:lnSpc>
            </a:pPr>
            <a:r>
              <a:rPr lang="zh-CN" altLang="en-US" sz="1400" dirty="0"/>
              <a:t>近年来，随着比特币、以太坊</a:t>
            </a:r>
            <a:r>
              <a:rPr lang="en-US" altLang="zh-CN" sz="1400" dirty="0"/>
              <a:t>(Ethereum )</a:t>
            </a:r>
            <a:r>
              <a:rPr lang="zh-CN" altLang="en-US" sz="1400" dirty="0"/>
              <a:t>等加密货币的火热，区块链技术在全球范围内得到越来越多地关注。</a:t>
            </a:r>
            <a:r>
              <a:rPr lang="en-US" altLang="zh-CN" sz="1400" dirty="0"/>
              <a:t>2019</a:t>
            </a:r>
            <a:r>
              <a:rPr lang="zh-CN" altLang="en-US" sz="1400" dirty="0"/>
              <a:t>年</a:t>
            </a:r>
            <a:r>
              <a:rPr lang="en-US" altLang="zh-CN" sz="1400" dirty="0"/>
              <a:t>10</a:t>
            </a:r>
            <a:r>
              <a:rPr lang="zh-CN" altLang="en-US" sz="1400" dirty="0"/>
              <a:t>月</a:t>
            </a:r>
            <a:r>
              <a:rPr lang="en-US" altLang="zh-CN" sz="1400" dirty="0"/>
              <a:t>24</a:t>
            </a:r>
            <a:r>
              <a:rPr lang="zh-CN" altLang="en-US" sz="1400" dirty="0"/>
              <a:t>日，中共中央政治局就区块链技术发展现状和趋势进行第十八次集体学习，此后，区块链技术更是吸引了举国上下的目光。区块链技术目前已经应用于多个领域，例如金融、物流、食品安全等。尽管不少人对比特币的未来发展仍然充满疑虑，但大多数技术专家非常认可区块链技术的未来，认为其理念的推广与应用最终会超越加密货币，成为时代的热点前沿。</a:t>
            </a:r>
            <a:endParaRPr lang="en-US" altLang="zh-CN" sz="1400" dirty="0"/>
          </a:p>
          <a:p>
            <a:pPr lvl="1">
              <a:lnSpc>
                <a:spcPct val="130000"/>
              </a:lnSpc>
            </a:pPr>
            <a:endParaRPr lang="en-US" altLang="zh-CN" sz="1400" dirty="0"/>
          </a:p>
          <a:p>
            <a:pPr fontAlgn="auto">
              <a:lnSpc>
                <a:spcPct val="130000"/>
              </a:lnSpc>
            </a:pPr>
            <a:r>
              <a:rPr lang="zh-CN" altLang="en-US" sz="1400" dirty="0"/>
              <a:t>区块链是新的科技革命还是骗局？</a:t>
            </a:r>
          </a:p>
          <a:p>
            <a:pPr lvl="1">
              <a:lnSpc>
                <a:spcPct val="130000"/>
              </a:lnSpc>
            </a:pPr>
            <a:r>
              <a:rPr lang="zh-CN" altLang="en-US" sz="1400" dirty="0"/>
              <a:t>区块链（</a:t>
            </a:r>
            <a:r>
              <a:rPr lang="en-GB" altLang="zh-CN" sz="1400" dirty="0"/>
              <a:t>Blockchain</a:t>
            </a:r>
            <a:r>
              <a:rPr lang="zh-CN" altLang="en-GB" sz="1400" dirty="0"/>
              <a:t>）</a:t>
            </a:r>
            <a:r>
              <a:rPr lang="zh-CN" altLang="en-US" sz="1400" dirty="0"/>
              <a:t>技术，自从在比特币（</a:t>
            </a:r>
            <a:r>
              <a:rPr lang="en-GB" altLang="zh-CN" sz="1400" dirty="0"/>
              <a:t>Bitcoin </a:t>
            </a:r>
            <a:r>
              <a:rPr lang="zh-CN" altLang="en-GB" sz="1400" dirty="0"/>
              <a:t>）</a:t>
            </a:r>
            <a:r>
              <a:rPr lang="zh-CN" altLang="en-US" sz="1400" dirty="0"/>
              <a:t>白皮书</a:t>
            </a:r>
            <a:r>
              <a:rPr lang="en-US" altLang="zh-CN" sz="1400" dirty="0"/>
              <a:t>《</a:t>
            </a:r>
            <a:r>
              <a:rPr lang="zh-CN" altLang="en-US" sz="1400" dirty="0"/>
              <a:t>比特币：一种点对点电子货币系统 （</a:t>
            </a:r>
            <a:r>
              <a:rPr lang="en-GB" altLang="zh-CN" sz="1400" dirty="0"/>
              <a:t>Bitcoin: A Peer-to-Peer Electronic Cash System</a:t>
            </a:r>
            <a:r>
              <a:rPr lang="zh-CN" altLang="en-GB" sz="1400" dirty="0"/>
              <a:t>）</a:t>
            </a:r>
            <a:r>
              <a:rPr lang="en-GB" altLang="zh-CN" sz="1400" dirty="0"/>
              <a:t>》[1]</a:t>
            </a:r>
            <a:r>
              <a:rPr lang="zh-CN" altLang="en-US" sz="1400" dirty="0"/>
              <a:t>一文中被化名为中本聪（</a:t>
            </a:r>
            <a:r>
              <a:rPr lang="en-GB" altLang="zh-CN" sz="1400" dirty="0"/>
              <a:t>Satoshi </a:t>
            </a:r>
            <a:r>
              <a:rPr lang="en-GB" altLang="zh-CN" sz="1400" dirty="0" err="1"/>
              <a:t>Nakamoto</a:t>
            </a:r>
            <a:r>
              <a:rPr lang="zh-CN" altLang="en-GB" sz="1400" dirty="0"/>
              <a:t>，</a:t>
            </a:r>
            <a:r>
              <a:rPr lang="zh-CN" altLang="en-US" sz="1400" dirty="0"/>
              <a:t>音译，也称中本哲史）的作者提出以来，区块链技术就受到许多关注与争议。</a:t>
            </a:r>
            <a:endParaRPr lang="en-US" altLang="zh-CN" sz="1400" dirty="0"/>
          </a:p>
          <a:p>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509" b="17544"/>
          <a:stretch>
            <a:fillRect/>
          </a:stretch>
        </p:blipFill>
        <p:spPr>
          <a:xfrm>
            <a:off x="1619585" y="144379"/>
            <a:ext cx="6276542" cy="6557210"/>
          </a:xfrm>
          <a:prstGeom prst="rect">
            <a:avLst/>
          </a:prstGeom>
        </p:spPr>
      </p:pic>
      <p:sp>
        <p:nvSpPr>
          <p:cNvPr id="3" name="Rounded Rectangle 2"/>
          <p:cNvSpPr/>
          <p:nvPr/>
        </p:nvSpPr>
        <p:spPr bwMode="auto">
          <a:xfrm>
            <a:off x="6089295" y="2672878"/>
            <a:ext cx="1213873" cy="202669"/>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4" name="Rounded Rectangle 3"/>
          <p:cNvSpPr/>
          <p:nvPr/>
        </p:nvSpPr>
        <p:spPr bwMode="auto">
          <a:xfrm>
            <a:off x="3654905" y="2067289"/>
            <a:ext cx="1213873" cy="202669"/>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5" name="Rounded Rectangle 4"/>
          <p:cNvSpPr/>
          <p:nvPr/>
        </p:nvSpPr>
        <p:spPr bwMode="auto">
          <a:xfrm>
            <a:off x="5904811" y="2168623"/>
            <a:ext cx="1213873" cy="202669"/>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欢迎关注</a:t>
            </a:r>
            <a:endParaRPr lang="en-US" dirty="0"/>
          </a:p>
        </p:txBody>
      </p:sp>
      <p:sp>
        <p:nvSpPr>
          <p:cNvPr id="3" name="Content Placeholder 2"/>
          <p:cNvSpPr>
            <a:spLocks noGrp="1"/>
          </p:cNvSpPr>
          <p:nvPr>
            <p:ph idx="1"/>
          </p:nvPr>
        </p:nvSpPr>
        <p:spPr/>
        <p:txBody>
          <a:bodyPr/>
          <a:lstStyle/>
          <a:p>
            <a:r>
              <a:rPr lang="en-US" altLang="zh-CN" dirty="0" err="1"/>
              <a:t>InplusLab</a:t>
            </a:r>
            <a:endParaRPr lang="en-US" altLang="zh-CN" dirty="0"/>
          </a:p>
          <a:p>
            <a:pPr lvl="1"/>
            <a:r>
              <a:rPr lang="zh-CN" altLang="en-US" sz="2000" dirty="0"/>
              <a:t>研究方向涉及 区块链、人工智能、数据挖掘、分布式学习等方向</a:t>
            </a:r>
            <a:endParaRPr lang="en-US" altLang="zh-CN" sz="2000" dirty="0"/>
          </a:p>
        </p:txBody>
      </p:sp>
      <p:pic>
        <p:nvPicPr>
          <p:cNvPr id="4" name="图片 3"/>
          <p:cNvPicPr>
            <a:picLocks noChangeAspect="1"/>
          </p:cNvPicPr>
          <p:nvPr/>
        </p:nvPicPr>
        <p:blipFill>
          <a:blip r:embed="rId2" cstate="print"/>
          <a:stretch>
            <a:fillRect/>
          </a:stretch>
        </p:blipFill>
        <p:spPr>
          <a:xfrm>
            <a:off x="3357154" y="2422205"/>
            <a:ext cx="2599509" cy="2638979"/>
          </a:xfrm>
          <a:prstGeom prst="rect">
            <a:avLst/>
          </a:prstGeom>
        </p:spPr>
      </p:pic>
      <p:sp>
        <p:nvSpPr>
          <p:cNvPr id="5" name="内容占位符 2"/>
          <p:cNvSpPr txBox="1">
            <a:spLocks noChangeArrowheads="1"/>
          </p:cNvSpPr>
          <p:nvPr/>
        </p:nvSpPr>
        <p:spPr bwMode="auto">
          <a:xfrm>
            <a:off x="3344090" y="5162365"/>
            <a:ext cx="2612573" cy="13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charset="-122"/>
              </a:defRPr>
            </a:lvl1pPr>
            <a:lvl2pPr marL="742950" indent="-285750" eaLnBrk="0" hangingPunct="0">
              <a:defRPr>
                <a:solidFill>
                  <a:schemeClr val="tx1"/>
                </a:solidFill>
                <a:latin typeface="Calibri" panose="020F0502020204030204" pitchFamily="34" charset="0"/>
                <a:ea typeface="宋体" charset="-122"/>
              </a:defRPr>
            </a:lvl2pPr>
            <a:lvl3pPr marL="1143000" indent="-228600" eaLnBrk="0" hangingPunct="0">
              <a:defRPr>
                <a:solidFill>
                  <a:schemeClr val="tx1"/>
                </a:solidFill>
                <a:latin typeface="Calibri" panose="020F0502020204030204" pitchFamily="34" charset="0"/>
                <a:ea typeface="宋体" charset="-122"/>
              </a:defRPr>
            </a:lvl3pPr>
            <a:lvl4pPr marL="1600200" indent="-228600" eaLnBrk="0" hangingPunct="0">
              <a:defRPr>
                <a:solidFill>
                  <a:schemeClr val="tx1"/>
                </a:solidFill>
                <a:latin typeface="Calibri" panose="020F0502020204030204" pitchFamily="34" charset="0"/>
                <a:ea typeface="宋体" charset="-122"/>
              </a:defRPr>
            </a:lvl4pPr>
            <a:lvl5pPr marL="2057400" indent="-228600" eaLnBrk="0" hangingPunct="0">
              <a:defRPr>
                <a:solidFill>
                  <a:schemeClr val="tx1"/>
                </a:solidFill>
                <a:latin typeface="Calibri" panose="020F0502020204030204" pitchFamily="34" charset="0"/>
                <a:ea typeface="宋体"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eaLnBrk="0" fontAlgn="base" latinLnBrk="0" hangingPunct="0">
              <a:spcBef>
                <a:spcPct val="20000"/>
              </a:spcBef>
              <a:spcAft>
                <a:spcPct val="0"/>
              </a:spcAft>
              <a:buClrTx/>
              <a:buSzTx/>
              <a:buFontTx/>
              <a:buNone/>
              <a:defRPr/>
            </a:pPr>
            <a:r>
              <a:rPr lang="en-US" altLang="zh-CN" sz="2400" b="1" kern="0" dirty="0" err="1">
                <a:solidFill>
                  <a:srgbClr val="000000"/>
                </a:solidFill>
                <a:latin typeface="微软雅黑" pitchFamily="34" charset="-122"/>
                <a:ea typeface="微软雅黑" pitchFamily="34" charset="-122"/>
              </a:rPr>
              <a:t>InplusLab</a:t>
            </a:r>
            <a:r>
              <a:rPr lang="zh-CN" altLang="en-US" sz="2400" b="1" kern="0" dirty="0">
                <a:solidFill>
                  <a:srgbClr val="000000"/>
                </a:solidFill>
                <a:latin typeface="微软雅黑" pitchFamily="34" charset="-122"/>
                <a:ea typeface="微软雅黑" pitchFamily="34" charset="-122"/>
              </a:rPr>
              <a:t> </a:t>
            </a:r>
            <a:endParaRPr lang="en-US" altLang="zh-CN" sz="2400" b="1" kern="0" dirty="0">
              <a:solidFill>
                <a:srgbClr val="000000"/>
              </a:solidFill>
              <a:latin typeface="微软雅黑" pitchFamily="34" charset="-122"/>
              <a:ea typeface="微软雅黑" pitchFamily="34" charset="-122"/>
            </a:endParaRPr>
          </a:p>
          <a:p>
            <a:pPr marL="0" marR="0" lvl="0" indent="0" algn="ctr" defTabSz="914400" eaLnBrk="0" fontAlgn="base" latinLnBrk="0" hangingPunct="0">
              <a:spcBef>
                <a:spcPct val="20000"/>
              </a:spcBef>
              <a:spcAft>
                <a:spcPct val="0"/>
              </a:spcAft>
              <a:buClrTx/>
              <a:buSzTx/>
              <a:buFontTx/>
              <a:buNone/>
              <a:defRPr/>
            </a:pPr>
            <a:r>
              <a:rPr lang="zh-CN" altLang="en-US" sz="2400" b="1" kern="0" dirty="0">
                <a:solidFill>
                  <a:srgbClr val="000000"/>
                </a:solidFill>
                <a:latin typeface="微软雅黑" pitchFamily="34" charset="-122"/>
                <a:ea typeface="微软雅黑" pitchFamily="34" charset="-122"/>
              </a:rPr>
              <a:t>实验室公众号</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113689" y="1162594"/>
            <a:ext cx="4185306" cy="54602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txBox="1"/>
          <p:nvPr/>
        </p:nvSpPr>
        <p:spPr bwMode="auto">
          <a:xfrm>
            <a:off x="366713" y="249238"/>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nSpc>
                <a:spcPts val="3600"/>
              </a:lnSpc>
              <a:spcBef>
                <a:spcPct val="0"/>
              </a:spcBef>
              <a:spcAft>
                <a:spcPct val="0"/>
              </a:spcAft>
              <a:buClrTx/>
              <a:buSzTx/>
              <a:buFontTx/>
              <a:buNone/>
            </a:pPr>
            <a:r>
              <a:rPr lang="zh-CN" altLang="en-US" sz="3200" b="1">
                <a:latin typeface="微软雅黑" pitchFamily="34" charset="-122"/>
                <a:ea typeface="微软雅黑" pitchFamily="34" charset="-122"/>
              </a:rPr>
              <a:t>从农业社会到“智能” 社会</a:t>
            </a:r>
          </a:p>
        </p:txBody>
      </p:sp>
      <p:grpSp>
        <p:nvGrpSpPr>
          <p:cNvPr id="17" name="组合 16"/>
          <p:cNvGrpSpPr/>
          <p:nvPr/>
        </p:nvGrpSpPr>
        <p:grpSpPr bwMode="auto">
          <a:xfrm>
            <a:off x="1441450" y="1236663"/>
            <a:ext cx="2482850" cy="5291137"/>
            <a:chOff x="259773" y="1051406"/>
            <a:chExt cx="2666999" cy="5259339"/>
          </a:xfrm>
        </p:grpSpPr>
        <p:sp>
          <p:nvSpPr>
            <p:cNvPr id="57369" name="矩形 10"/>
            <p:cNvSpPr>
              <a:spLocks noChangeArrowheads="1"/>
            </p:cNvSpPr>
            <p:nvPr/>
          </p:nvSpPr>
          <p:spPr bwMode="auto">
            <a:xfrm>
              <a:off x="259773" y="1066984"/>
              <a:ext cx="2666999" cy="5243761"/>
            </a:xfrm>
            <a:prstGeom prst="rect">
              <a:avLst/>
            </a:prstGeom>
            <a:gradFill rotWithShape="1">
              <a:gsLst>
                <a:gs pos="0">
                  <a:srgbClr val="BEF397"/>
                </a:gs>
                <a:gs pos="50000">
                  <a:srgbClr val="D5F6C0"/>
                </a:gs>
                <a:gs pos="100000">
                  <a:srgbClr val="EAFAE0"/>
                </a:gs>
              </a:gsLst>
              <a:lin ang="5400000" scaled="1"/>
            </a:gradFill>
            <a:ln w="12700">
              <a:solidFill>
                <a:schemeClr val="tx1"/>
              </a:solidFill>
              <a:rou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solidFill>
                  <a:srgbClr val="000000"/>
                </a:solidFill>
                <a:ea typeface="宋体" charset="-122"/>
              </a:endParaRPr>
            </a:p>
          </p:txBody>
        </p:sp>
        <p:sp>
          <p:nvSpPr>
            <p:cNvPr id="57370" name="矩形 6"/>
            <p:cNvSpPr>
              <a:spLocks noChangeArrowheads="1"/>
            </p:cNvSpPr>
            <p:nvPr/>
          </p:nvSpPr>
          <p:spPr bwMode="auto">
            <a:xfrm>
              <a:off x="943368" y="1051406"/>
              <a:ext cx="1299805" cy="42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000" b="1">
                  <a:solidFill>
                    <a:srgbClr val="000000"/>
                  </a:solidFill>
                  <a:ea typeface="宋体" charset="-122"/>
                </a:rPr>
                <a:t>农业社会</a:t>
              </a:r>
            </a:p>
          </p:txBody>
        </p:sp>
      </p:grpSp>
      <p:grpSp>
        <p:nvGrpSpPr>
          <p:cNvPr id="16" name="组合 15"/>
          <p:cNvGrpSpPr/>
          <p:nvPr/>
        </p:nvGrpSpPr>
        <p:grpSpPr bwMode="auto">
          <a:xfrm>
            <a:off x="4111625" y="1250950"/>
            <a:ext cx="2338388" cy="5276850"/>
            <a:chOff x="3255818" y="1066983"/>
            <a:chExt cx="2666999" cy="5243762"/>
          </a:xfrm>
        </p:grpSpPr>
        <p:sp>
          <p:nvSpPr>
            <p:cNvPr id="57367" name="矩形 11"/>
            <p:cNvSpPr>
              <a:spLocks noChangeArrowheads="1"/>
            </p:cNvSpPr>
            <p:nvPr/>
          </p:nvSpPr>
          <p:spPr bwMode="auto">
            <a:xfrm>
              <a:off x="3255818" y="1066984"/>
              <a:ext cx="2666999" cy="5243761"/>
            </a:xfrm>
            <a:prstGeom prst="rect">
              <a:avLst/>
            </a:prstGeom>
            <a:gradFill rotWithShape="1">
              <a:gsLst>
                <a:gs pos="0">
                  <a:srgbClr val="8FDEA0"/>
                </a:gs>
                <a:gs pos="50000">
                  <a:srgbClr val="BCE9C5"/>
                </a:gs>
                <a:gs pos="100000">
                  <a:srgbClr val="DFF3E3"/>
                </a:gs>
              </a:gsLst>
              <a:lin ang="5400000" scaled="1"/>
            </a:gradFill>
            <a:ln w="12700">
              <a:solidFill>
                <a:schemeClr val="tx1"/>
              </a:solidFill>
              <a:rou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solidFill>
                  <a:srgbClr val="000000"/>
                </a:solidFill>
                <a:ea typeface="宋体" charset="-122"/>
              </a:endParaRPr>
            </a:p>
          </p:txBody>
        </p:sp>
        <p:sp>
          <p:nvSpPr>
            <p:cNvPr id="57368" name="矩形 7"/>
            <p:cNvSpPr>
              <a:spLocks noChangeArrowheads="1"/>
            </p:cNvSpPr>
            <p:nvPr/>
          </p:nvSpPr>
          <p:spPr bwMode="auto">
            <a:xfrm>
              <a:off x="3958542" y="1066983"/>
              <a:ext cx="1380285" cy="42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000" b="1">
                  <a:solidFill>
                    <a:srgbClr val="000000"/>
                  </a:solidFill>
                  <a:ea typeface="宋体" charset="-122"/>
                </a:rPr>
                <a:t>工业社会</a:t>
              </a:r>
            </a:p>
          </p:txBody>
        </p:sp>
      </p:grpSp>
      <p:grpSp>
        <p:nvGrpSpPr>
          <p:cNvPr id="15" name="组合 14"/>
          <p:cNvGrpSpPr/>
          <p:nvPr/>
        </p:nvGrpSpPr>
        <p:grpSpPr bwMode="auto">
          <a:xfrm>
            <a:off x="6635750" y="1250950"/>
            <a:ext cx="2314575" cy="5276850"/>
            <a:chOff x="6255328" y="1066983"/>
            <a:chExt cx="2666999" cy="5243762"/>
          </a:xfrm>
        </p:grpSpPr>
        <p:sp>
          <p:nvSpPr>
            <p:cNvPr id="57365" name="矩形 12"/>
            <p:cNvSpPr>
              <a:spLocks noChangeArrowheads="1"/>
            </p:cNvSpPr>
            <p:nvPr/>
          </p:nvSpPr>
          <p:spPr bwMode="auto">
            <a:xfrm>
              <a:off x="6255328" y="1066984"/>
              <a:ext cx="2666999" cy="5243761"/>
            </a:xfrm>
            <a:prstGeom prst="rect">
              <a:avLst/>
            </a:prstGeom>
            <a:gradFill rotWithShape="1">
              <a:gsLst>
                <a:gs pos="0">
                  <a:srgbClr val="8CADEA"/>
                </a:gs>
                <a:gs pos="50000">
                  <a:srgbClr val="BACCF0"/>
                </a:gs>
                <a:gs pos="100000">
                  <a:srgbClr val="DEE6F7"/>
                </a:gs>
              </a:gsLst>
              <a:lin ang="5400000" scaled="1"/>
            </a:gradFill>
            <a:ln w="12700">
              <a:solidFill>
                <a:schemeClr val="tx1"/>
              </a:solidFill>
              <a:rou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solidFill>
                  <a:srgbClr val="000000"/>
                </a:solidFill>
                <a:ea typeface="宋体" charset="-122"/>
              </a:endParaRPr>
            </a:p>
          </p:txBody>
        </p:sp>
        <p:sp>
          <p:nvSpPr>
            <p:cNvPr id="57366" name="矩形 8"/>
            <p:cNvSpPr>
              <a:spLocks noChangeArrowheads="1"/>
            </p:cNvSpPr>
            <p:nvPr/>
          </p:nvSpPr>
          <p:spPr bwMode="auto">
            <a:xfrm>
              <a:off x="6898629" y="1066983"/>
              <a:ext cx="1395438" cy="42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000" b="1">
                  <a:solidFill>
                    <a:srgbClr val="000000"/>
                  </a:solidFill>
                  <a:ea typeface="宋体" charset="-122"/>
                </a:rPr>
                <a:t>智能社会</a:t>
              </a:r>
            </a:p>
          </p:txBody>
        </p:sp>
      </p:grpSp>
      <p:pic>
        <p:nvPicPr>
          <p:cNvPr id="18"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1709738"/>
            <a:ext cx="20828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1475" y="3260725"/>
            <a:ext cx="20828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a:spLocks noChangeArrowheads="1"/>
          </p:cNvSpPr>
          <p:nvPr/>
        </p:nvSpPr>
        <p:spPr bwMode="auto">
          <a:xfrm>
            <a:off x="595313" y="1622425"/>
            <a:ext cx="554037"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400" b="1">
                <a:solidFill>
                  <a:srgbClr val="000000"/>
                </a:solidFill>
                <a:latin typeface="微软雅黑" pitchFamily="34" charset="-122"/>
                <a:ea typeface="微软雅黑" pitchFamily="34" charset="-122"/>
              </a:rPr>
              <a:t>生产资源</a:t>
            </a:r>
          </a:p>
        </p:txBody>
      </p:sp>
      <p:sp>
        <p:nvSpPr>
          <p:cNvPr id="22" name="文本框 21"/>
          <p:cNvSpPr txBox="1">
            <a:spLocks noChangeArrowheads="1"/>
          </p:cNvSpPr>
          <p:nvPr/>
        </p:nvSpPr>
        <p:spPr bwMode="auto">
          <a:xfrm>
            <a:off x="595313" y="3260725"/>
            <a:ext cx="554037"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400" b="1">
                <a:solidFill>
                  <a:srgbClr val="000000"/>
                </a:solidFill>
                <a:latin typeface="微软雅黑" pitchFamily="34" charset="-122"/>
                <a:ea typeface="微软雅黑" pitchFamily="34" charset="-122"/>
              </a:rPr>
              <a:t>技术手段</a:t>
            </a:r>
          </a:p>
        </p:txBody>
      </p:sp>
      <p:sp>
        <p:nvSpPr>
          <p:cNvPr id="24" name="文本框 23"/>
          <p:cNvSpPr txBox="1">
            <a:spLocks noChangeArrowheads="1"/>
          </p:cNvSpPr>
          <p:nvPr/>
        </p:nvSpPr>
        <p:spPr bwMode="auto">
          <a:xfrm rot="10800000" flipH="1" flipV="1">
            <a:off x="624721" y="4919663"/>
            <a:ext cx="55399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400" b="1" dirty="0">
                <a:solidFill>
                  <a:srgbClr val="000000"/>
                </a:solidFill>
                <a:latin typeface="微软雅黑" pitchFamily="34" charset="-122"/>
                <a:ea typeface="微软雅黑" pitchFamily="34" charset="-122"/>
              </a:rPr>
              <a:t>生产关系</a:t>
            </a: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41475" y="4999038"/>
            <a:ext cx="20828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97350" y="1703388"/>
            <a:ext cx="2143125"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16400" y="3260725"/>
            <a:ext cx="21240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rcRect r="13866"/>
          <a:stretch>
            <a:fillRect/>
          </a:stretch>
        </p:blipFill>
        <p:spPr bwMode="auto">
          <a:xfrm>
            <a:off x="4221163" y="4976813"/>
            <a:ext cx="211931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rcRect l="8409" t="7375" r="9161" b="16872"/>
          <a:stretch>
            <a:fillRect/>
          </a:stretch>
        </p:blipFill>
        <p:spPr bwMode="auto">
          <a:xfrm>
            <a:off x="6748463" y="1697038"/>
            <a:ext cx="2106612"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0" descr="ãartificial intelligenceãçåçæå°çµæ"/>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8300" y="3260725"/>
            <a:ext cx="21367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p:cNvPicPr>
            <a:picLocks noChangeAspect="1"/>
          </p:cNvPicPr>
          <p:nvPr/>
        </p:nvPicPr>
        <p:blipFill>
          <a:blip r:embed="rId11">
            <a:extLst>
              <a:ext uri="{28A0092B-C50C-407E-A947-70E740481C1C}">
                <a14:useLocalDpi xmlns:a14="http://schemas.microsoft.com/office/drawing/2010/main" val="0"/>
              </a:ext>
            </a:extLst>
          </a:blip>
          <a:srcRect l="11076" t="13776" r="11171" b="24426"/>
          <a:stretch>
            <a:fillRect/>
          </a:stretch>
        </p:blipFill>
        <p:spPr bwMode="auto">
          <a:xfrm>
            <a:off x="6748463" y="4967288"/>
            <a:ext cx="21034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32"/>
          <p:cNvSpPr>
            <a:spLocks noChangeArrowheads="1"/>
          </p:cNvSpPr>
          <p:nvPr/>
        </p:nvSpPr>
        <p:spPr bwMode="auto">
          <a:xfrm>
            <a:off x="2166938" y="2987675"/>
            <a:ext cx="5889625" cy="273050"/>
          </a:xfrm>
          <a:prstGeom prst="rightArrow">
            <a:avLst>
              <a:gd name="adj1" fmla="val 50000"/>
              <a:gd name="adj2" fmla="val 50130"/>
            </a:avLst>
          </a:prstGeom>
          <a:solidFill>
            <a:srgbClr val="00B0F0"/>
          </a:solidFill>
          <a:ln>
            <a:noFill/>
          </a:ln>
          <a:extLst>
            <a:ext uri="{91240B29-F687-4F45-9708-019B960494DF}">
              <a14:hiddenLine xmlns:a14="http://schemas.microsoft.com/office/drawing/2010/main" w="12700">
                <a:solidFill>
                  <a:srgbClr val="000000"/>
                </a:solidFill>
                <a:rou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solidFill>
                <a:srgbClr val="000000"/>
              </a:solidFill>
              <a:ea typeface="宋体" charset="-122"/>
            </a:endParaRPr>
          </a:p>
        </p:txBody>
      </p:sp>
      <p:sp>
        <p:nvSpPr>
          <p:cNvPr id="38" name="右箭头 37"/>
          <p:cNvSpPr>
            <a:spLocks noChangeArrowheads="1"/>
          </p:cNvSpPr>
          <p:nvPr/>
        </p:nvSpPr>
        <p:spPr bwMode="auto">
          <a:xfrm>
            <a:off x="2166938" y="4656138"/>
            <a:ext cx="5889625" cy="263525"/>
          </a:xfrm>
          <a:prstGeom prst="rightArrow">
            <a:avLst>
              <a:gd name="adj1" fmla="val 50000"/>
              <a:gd name="adj2" fmla="val 49872"/>
            </a:avLst>
          </a:prstGeom>
          <a:solidFill>
            <a:srgbClr val="00B0F0"/>
          </a:solidFill>
          <a:ln>
            <a:noFill/>
          </a:ln>
          <a:extLst>
            <a:ext uri="{91240B29-F687-4F45-9708-019B960494DF}">
              <a14:hiddenLine xmlns:a14="http://schemas.microsoft.com/office/drawing/2010/main" w="12700">
                <a:solidFill>
                  <a:srgbClr val="000000"/>
                </a:solidFill>
                <a:rou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solidFill>
                <a:srgbClr val="000000"/>
              </a:solidFill>
              <a:ea typeface="宋体" charset="-122"/>
            </a:endParaRPr>
          </a:p>
        </p:txBody>
      </p:sp>
      <p:sp>
        <p:nvSpPr>
          <p:cNvPr id="39" name="右箭头 38"/>
          <p:cNvSpPr>
            <a:spLocks noChangeArrowheads="1"/>
          </p:cNvSpPr>
          <p:nvPr/>
        </p:nvSpPr>
        <p:spPr bwMode="auto">
          <a:xfrm>
            <a:off x="2166938" y="6221413"/>
            <a:ext cx="5889625" cy="306387"/>
          </a:xfrm>
          <a:prstGeom prst="rightArrow">
            <a:avLst>
              <a:gd name="adj1" fmla="val 50000"/>
              <a:gd name="adj2" fmla="val 50104"/>
            </a:avLst>
          </a:prstGeom>
          <a:solidFill>
            <a:srgbClr val="00B0F0"/>
          </a:solidFill>
          <a:ln>
            <a:noFill/>
          </a:ln>
          <a:extLst>
            <a:ext uri="{91240B29-F687-4F45-9708-019B960494DF}">
              <a14:hiddenLine xmlns:a14="http://schemas.microsoft.com/office/drawing/2010/main" w="12700">
                <a:solidFill>
                  <a:srgbClr val="000000"/>
                </a:solidFill>
                <a:rou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solidFill>
                <a:srgbClr val="000000"/>
              </a:solidFill>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178"/>
                                        </p:tgtEl>
                                        <p:attrNameLst>
                                          <p:attrName>style.visibility</p:attrName>
                                        </p:attrNameLst>
                                      </p:cBhvr>
                                      <p:to>
                                        <p:strVal val="visible"/>
                                      </p:to>
                                    </p:set>
                                    <p:animEffect transition="in" filter="fade">
                                      <p:cBhvr>
                                        <p:cTn id="78" dur="500"/>
                                        <p:tgtEl>
                                          <p:spTgt spid="717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33"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itchFamily="34" charset="-122"/>
                <a:ea typeface="微软雅黑" pitchFamily="34" charset="-122"/>
              </a:rPr>
              <a:t>生产力 </a:t>
            </a:r>
            <a:r>
              <a:rPr lang="en-US" altLang="zh-CN" dirty="0">
                <a:latin typeface="微软雅黑" pitchFamily="34" charset="-122"/>
                <a:ea typeface="微软雅黑" pitchFamily="34" charset="-122"/>
              </a:rPr>
              <a:t>vs</a:t>
            </a:r>
            <a:r>
              <a:rPr lang="zh-CN" altLang="en-US" dirty="0">
                <a:latin typeface="微软雅黑" pitchFamily="34" charset="-122"/>
                <a:ea typeface="微软雅黑" pitchFamily="34" charset="-122"/>
              </a:rPr>
              <a:t> 生产关系</a:t>
            </a:r>
            <a:endParaRPr lang="en-US" dirty="0"/>
          </a:p>
        </p:txBody>
      </p:sp>
      <p:sp>
        <p:nvSpPr>
          <p:cNvPr id="3" name="Content Placeholder 2"/>
          <p:cNvSpPr>
            <a:spLocks noGrp="1"/>
          </p:cNvSpPr>
          <p:nvPr>
            <p:ph idx="1"/>
          </p:nvPr>
        </p:nvSpPr>
        <p:spPr/>
        <p:txBody>
          <a:bodyPr/>
          <a:lstStyle/>
          <a:p>
            <a:r>
              <a:rPr lang="zh-CN" altLang="en-US" dirty="0"/>
              <a:t>人工智能：解放</a:t>
            </a:r>
            <a:r>
              <a:rPr lang="zh-CN" altLang="en-US" dirty="0">
                <a:solidFill>
                  <a:schemeClr val="accent1"/>
                </a:solidFill>
              </a:rPr>
              <a:t>生产力</a:t>
            </a:r>
            <a:endParaRPr lang="en-US" altLang="zh-CN" dirty="0">
              <a:solidFill>
                <a:schemeClr val="accent1"/>
              </a:solidFill>
            </a:endParaRPr>
          </a:p>
          <a:p>
            <a:pPr lvl="1"/>
            <a:r>
              <a:rPr lang="zh-CN" altLang="en-US" dirty="0"/>
              <a:t>剧烈地改变了人类的生活</a:t>
            </a:r>
            <a:endParaRPr lang="en-US" altLang="zh-CN" dirty="0"/>
          </a:p>
          <a:p>
            <a:pPr lvl="1"/>
            <a:r>
              <a:rPr lang="zh-CN" altLang="en-US" dirty="0"/>
              <a:t>没有改变组织模式（银行柜台移动支付）</a:t>
            </a:r>
          </a:p>
          <a:p>
            <a:pPr lvl="1"/>
            <a:r>
              <a:rPr lang="zh-CN" altLang="en-US" dirty="0"/>
              <a:t>以人为中心来执行判断，做决策</a:t>
            </a:r>
          </a:p>
          <a:p>
            <a:pPr lvl="1"/>
            <a:endParaRPr lang="en-US" dirty="0"/>
          </a:p>
          <a:p>
            <a:r>
              <a:rPr lang="zh-CN" altLang="en-US" dirty="0"/>
              <a:t>区块链：改变</a:t>
            </a:r>
            <a:r>
              <a:rPr lang="zh-CN" altLang="en-US" dirty="0">
                <a:solidFill>
                  <a:schemeClr val="accent1"/>
                </a:solidFill>
              </a:rPr>
              <a:t>生产关系</a:t>
            </a:r>
            <a:endParaRPr lang="en-US" altLang="zh-CN" dirty="0">
              <a:solidFill>
                <a:schemeClr val="accent1"/>
              </a:solidFill>
            </a:endParaRPr>
          </a:p>
          <a:p>
            <a:pPr lvl="1"/>
            <a:r>
              <a:rPr lang="zh-CN" altLang="en-US" dirty="0"/>
              <a:t>它挑战和改变了人类的组织模式</a:t>
            </a:r>
          </a:p>
          <a:p>
            <a:pPr lvl="1"/>
            <a:r>
              <a:rPr lang="zh-CN" altLang="en-US" dirty="0"/>
              <a:t>几十年后回头看可能发现很多机构都消失不见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nvGraphicFramePr>
        <p:xfrm>
          <a:off x="655782" y="1715654"/>
          <a:ext cx="7730836" cy="469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395" name="文本框 4"/>
          <p:cNvSpPr txBox="1">
            <a:spLocks noChangeArrowheads="1"/>
          </p:cNvSpPr>
          <p:nvPr/>
        </p:nvSpPr>
        <p:spPr bwMode="auto">
          <a:xfrm>
            <a:off x="655638" y="1154113"/>
            <a:ext cx="7883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pPr>
            <a:r>
              <a:rPr lang="zh-CN" altLang="en-US" sz="2400" b="1" dirty="0">
                <a:solidFill>
                  <a:srgbClr val="FF0000"/>
                </a:solidFill>
                <a:latin typeface="微软雅黑" pitchFamily="34" charset="-122"/>
                <a:ea typeface="微软雅黑" pitchFamily="34" charset="-122"/>
              </a:rPr>
              <a:t>契约</a:t>
            </a:r>
            <a:r>
              <a:rPr lang="zh-CN" altLang="en-US" sz="2400" dirty="0">
                <a:solidFill>
                  <a:srgbClr val="000000"/>
                </a:solidFill>
                <a:latin typeface="微软雅黑" pitchFamily="34" charset="-122"/>
                <a:ea typeface="微软雅黑" pitchFamily="34" charset="-122"/>
              </a:rPr>
              <a:t>：生产资料，技术手段的分配</a:t>
            </a:r>
            <a:endParaRPr lang="en-US" altLang="zh-CN" sz="2400" dirty="0">
              <a:solidFill>
                <a:srgbClr val="000000"/>
              </a:solidFill>
              <a:latin typeface="微软雅黑" pitchFamily="34" charset="-122"/>
              <a:ea typeface="微软雅黑" pitchFamily="34" charset="-122"/>
            </a:endParaRPr>
          </a:p>
          <a:p>
            <a:pPr eaLnBrk="1" hangingPunct="1">
              <a:spcBef>
                <a:spcPct val="0"/>
              </a:spcBef>
              <a:spcAft>
                <a:spcPct val="0"/>
              </a:spcAft>
              <a:buClrTx/>
              <a:buSzTx/>
            </a:pPr>
            <a:r>
              <a:rPr lang="zh-CN" altLang="en-US" sz="2400" b="1" dirty="0">
                <a:latin typeface="微软雅黑" pitchFamily="34" charset="-122"/>
                <a:ea typeface="微软雅黑" pitchFamily="34" charset="-122"/>
              </a:rPr>
              <a:t>区块链的</a:t>
            </a:r>
            <a:r>
              <a:rPr lang="zh-CN" altLang="en-US" sz="2400" b="1" dirty="0">
                <a:solidFill>
                  <a:srgbClr val="0070C0"/>
                </a:solidFill>
                <a:latin typeface="微软雅黑" pitchFamily="34" charset="-122"/>
                <a:ea typeface="微软雅黑" pitchFamily="34" charset="-122"/>
              </a:rPr>
              <a:t>契约属性</a:t>
            </a:r>
            <a:r>
              <a:rPr lang="zh-CN" altLang="en-US" sz="2400" dirty="0">
                <a:solidFill>
                  <a:srgbClr val="000000"/>
                </a:solidFill>
                <a:latin typeface="微软雅黑" pitchFamily="34" charset="-122"/>
                <a:ea typeface="微软雅黑" pitchFamily="34" charset="-122"/>
              </a:rPr>
              <a:t>存在于</a:t>
            </a:r>
            <a:r>
              <a:rPr lang="zh-CN" altLang="en-US" sz="2400" b="1" dirty="0">
                <a:solidFill>
                  <a:srgbClr val="0432FF"/>
                </a:solidFill>
                <a:latin typeface="微软雅黑" pitchFamily="34" charset="-122"/>
                <a:ea typeface="微软雅黑" pitchFamily="34" charset="-122"/>
              </a:rPr>
              <a:t>共识机制</a:t>
            </a:r>
            <a:endParaRPr lang="zh-CN" altLang="en-US" sz="2000" b="1" dirty="0">
              <a:solidFill>
                <a:srgbClr val="0432FF"/>
              </a:solidFill>
              <a:latin typeface="微软雅黑" pitchFamily="34" charset="-122"/>
              <a:ea typeface="微软雅黑" pitchFamily="34" charset="-122"/>
            </a:endParaRPr>
          </a:p>
        </p:txBody>
      </p:sp>
      <p:sp>
        <p:nvSpPr>
          <p:cNvPr id="3" name="矩形 2"/>
          <p:cNvSpPr>
            <a:spLocks noChangeArrowheads="1"/>
          </p:cNvSpPr>
          <p:nvPr/>
        </p:nvSpPr>
        <p:spPr bwMode="auto">
          <a:xfrm>
            <a:off x="1162050" y="5568950"/>
            <a:ext cx="18256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3200" b="1">
                <a:solidFill>
                  <a:srgbClr val="000000"/>
                </a:solidFill>
                <a:latin typeface="微软雅黑" pitchFamily="34" charset="-122"/>
                <a:ea typeface="微软雅黑" pitchFamily="34" charset="-122"/>
              </a:rPr>
              <a:t>生产资源</a:t>
            </a:r>
            <a:endParaRPr lang="zh-CN" altLang="en-US" sz="3200" b="1">
              <a:solidFill>
                <a:srgbClr val="000000"/>
              </a:solidFill>
              <a:ea typeface="宋体" charset="-122"/>
            </a:endParaRPr>
          </a:p>
        </p:txBody>
      </p:sp>
      <p:sp>
        <p:nvSpPr>
          <p:cNvPr id="8" name="矩形 7"/>
          <p:cNvSpPr>
            <a:spLocks noChangeArrowheads="1"/>
          </p:cNvSpPr>
          <p:nvPr/>
        </p:nvSpPr>
        <p:spPr bwMode="auto">
          <a:xfrm>
            <a:off x="6162675" y="5568950"/>
            <a:ext cx="18272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3200" b="1">
                <a:solidFill>
                  <a:srgbClr val="000000"/>
                </a:solidFill>
                <a:latin typeface="微软雅黑" pitchFamily="34" charset="-122"/>
                <a:ea typeface="微软雅黑" pitchFamily="34" charset="-122"/>
              </a:rPr>
              <a:t>技术手段</a:t>
            </a:r>
            <a:endParaRPr lang="zh-CN" altLang="en-US" sz="3200" b="1">
              <a:solidFill>
                <a:srgbClr val="000000"/>
              </a:solidFill>
              <a:ea typeface="宋体" charset="-122"/>
            </a:endParaRPr>
          </a:p>
        </p:txBody>
      </p:sp>
      <p:sp>
        <p:nvSpPr>
          <p:cNvPr id="9" name="矩形 8"/>
          <p:cNvSpPr>
            <a:spLocks noChangeArrowheads="1"/>
          </p:cNvSpPr>
          <p:nvPr/>
        </p:nvSpPr>
        <p:spPr bwMode="auto">
          <a:xfrm>
            <a:off x="5153025" y="2254250"/>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3200" b="1">
                <a:solidFill>
                  <a:srgbClr val="000000"/>
                </a:solidFill>
                <a:latin typeface="微软雅黑" pitchFamily="34" charset="-122"/>
                <a:ea typeface="微软雅黑" pitchFamily="34" charset="-122"/>
              </a:rPr>
              <a:t>契约关系</a:t>
            </a:r>
            <a:endParaRPr lang="zh-CN" altLang="en-US" sz="3200" b="1">
              <a:solidFill>
                <a:srgbClr val="000000"/>
              </a:solidFill>
              <a:ea typeface="宋体" charset="-122"/>
            </a:endParaRPr>
          </a:p>
        </p:txBody>
      </p:sp>
      <p:sp>
        <p:nvSpPr>
          <p:cNvPr id="59399" name="标题 1"/>
          <p:cNvSpPr>
            <a:spLocks noGrp="1"/>
          </p:cNvSpPr>
          <p:nvPr>
            <p:ph type="title"/>
          </p:nvPr>
        </p:nvSpPr>
        <p:spPr>
          <a:xfrm>
            <a:off x="381000" y="179388"/>
            <a:ext cx="8280400" cy="533400"/>
          </a:xfrm>
        </p:spPr>
        <p:txBody>
          <a:bodyPr/>
          <a:lstStyle/>
          <a:p>
            <a:r>
              <a:rPr lang="zh-CN" altLang="en-US">
                <a:latin typeface="微软雅黑" pitchFamily="34" charset="-122"/>
                <a:ea typeface="微软雅黑" pitchFamily="34" charset="-122"/>
              </a:rPr>
              <a:t>大数据，人工智能 与 区块链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区块链应用</a:t>
            </a:r>
          </a:p>
        </p:txBody>
      </p:sp>
      <p:pic>
        <p:nvPicPr>
          <p:cNvPr id="6" name="内容占位符 5"/>
          <p:cNvPicPr>
            <a:picLocks noGrp="1" noChangeAspect="1"/>
          </p:cNvPicPr>
          <p:nvPr>
            <p:ph idx="1"/>
          </p:nvPr>
        </p:nvPicPr>
        <p:blipFill>
          <a:blip r:embed="rId2" cstate="print"/>
          <a:stretch>
            <a:fillRect/>
          </a:stretch>
        </p:blipFill>
        <p:spPr>
          <a:xfrm>
            <a:off x="1902110" y="1143000"/>
            <a:ext cx="5336605" cy="518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区块链应用</a:t>
            </a:r>
          </a:p>
        </p:txBody>
      </p:sp>
      <p:sp>
        <p:nvSpPr>
          <p:cNvPr id="3" name="灯片编号占位符 2"/>
          <p:cNvSpPr>
            <a:spLocks noGrp="1"/>
          </p:cNvSpPr>
          <p:nvPr>
            <p:ph type="sldNum" sz="quarter" idx="10"/>
          </p:nvPr>
        </p:nvSpPr>
        <p:spPr/>
        <p:txBody>
          <a:bodyPr/>
          <a:lstStyle/>
          <a:p>
            <a:fld id="{65755C36-0164-4874-94BE-9E4E7FBF828B}" type="slidenum">
              <a:rPr lang="zh-CN" altLang="en-US" smtClean="0"/>
              <a:t>16</a:t>
            </a:fld>
            <a:endParaRPr lang="zh-CN" altLang="en-US" dirty="0"/>
          </a:p>
        </p:txBody>
      </p:sp>
      <p:sp>
        <p:nvSpPr>
          <p:cNvPr id="29" name="矩形 28"/>
          <p:cNvSpPr/>
          <p:nvPr/>
        </p:nvSpPr>
        <p:spPr>
          <a:xfrm>
            <a:off x="353105" y="1046270"/>
            <a:ext cx="5291514" cy="677104"/>
          </a:xfrm>
          <a:prstGeom prst="rect">
            <a:avLst/>
          </a:prstGeom>
        </p:spPr>
        <p:txBody>
          <a:bodyPr wrap="square" lIns="121917" tIns="60958" rIns="121917" bIns="60958">
            <a:spAutoFit/>
          </a:bodyPr>
          <a:lstStyle/>
          <a:p>
            <a:pPr marL="285750" indent="-285750">
              <a:lnSpc>
                <a:spcPct val="150000"/>
              </a:lnSpc>
              <a:buClr>
                <a:srgbClr val="3F7141"/>
              </a:buClr>
              <a:buFont typeface="Wingdings" panose="05000000000000000000" pitchFamily="2" charset="2"/>
              <a:buChar char="n"/>
            </a:pPr>
            <a:r>
              <a:rPr lang="zh-CN" altLang="en-US" sz="2400" b="1" dirty="0">
                <a:latin typeface="微软雅黑" pitchFamily="34" charset="-122"/>
                <a:ea typeface="微软雅黑" pitchFamily="34" charset="-122"/>
              </a:rPr>
              <a:t>区块链应用生态（鲸准数据）</a:t>
            </a:r>
            <a:endParaRPr lang="en-US" altLang="zh-CN" sz="2400" b="1" dirty="0">
              <a:latin typeface="微软雅黑" pitchFamily="34" charset="-122"/>
              <a:ea typeface="微软雅黑" pitchFamily="34" charset="-122"/>
            </a:endParaRPr>
          </a:p>
        </p:txBody>
      </p:sp>
      <p:pic>
        <p:nvPicPr>
          <p:cNvPr id="30" name="图片 29"/>
          <p:cNvPicPr>
            <a:picLocks noChangeAspect="1"/>
          </p:cNvPicPr>
          <p:nvPr/>
        </p:nvPicPr>
        <p:blipFill>
          <a:blip r:embed="rId2" cstate="print"/>
          <a:stretch>
            <a:fillRect/>
          </a:stretch>
        </p:blipFill>
        <p:spPr>
          <a:xfrm>
            <a:off x="2346337" y="1789971"/>
            <a:ext cx="4265684" cy="47960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区块链应用</a:t>
            </a:r>
          </a:p>
        </p:txBody>
      </p:sp>
      <p:sp>
        <p:nvSpPr>
          <p:cNvPr id="6" name="矩形 5"/>
          <p:cNvSpPr/>
          <p:nvPr/>
        </p:nvSpPr>
        <p:spPr>
          <a:xfrm>
            <a:off x="307641" y="1038206"/>
            <a:ext cx="8742230" cy="73866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相关创业公司融资情况</a:t>
            </a:r>
          </a:p>
        </p:txBody>
      </p:sp>
      <p:pic>
        <p:nvPicPr>
          <p:cNvPr id="4" name="图片 3"/>
          <p:cNvPicPr>
            <a:picLocks noChangeAspect="1"/>
          </p:cNvPicPr>
          <p:nvPr/>
        </p:nvPicPr>
        <p:blipFill>
          <a:blip r:embed="rId2" cstate="print"/>
          <a:stretch>
            <a:fillRect/>
          </a:stretch>
        </p:blipFill>
        <p:spPr>
          <a:xfrm>
            <a:off x="4513487" y="3204626"/>
            <a:ext cx="4055935" cy="2483778"/>
          </a:xfrm>
          <a:prstGeom prst="rect">
            <a:avLst/>
          </a:prstGeom>
        </p:spPr>
      </p:pic>
      <p:pic>
        <p:nvPicPr>
          <p:cNvPr id="8" name="图片 7"/>
          <p:cNvPicPr>
            <a:picLocks noChangeAspect="1"/>
          </p:cNvPicPr>
          <p:nvPr/>
        </p:nvPicPr>
        <p:blipFill>
          <a:blip r:embed="rId3" cstate="print"/>
          <a:stretch>
            <a:fillRect/>
          </a:stretch>
        </p:blipFill>
        <p:spPr>
          <a:xfrm>
            <a:off x="786260" y="3130378"/>
            <a:ext cx="3525509" cy="2558026"/>
          </a:xfrm>
          <a:prstGeom prst="rect">
            <a:avLst/>
          </a:prstGeom>
        </p:spPr>
      </p:pic>
      <p:sp>
        <p:nvSpPr>
          <p:cNvPr id="9" name="矩形 8"/>
          <p:cNvSpPr/>
          <p:nvPr/>
        </p:nvSpPr>
        <p:spPr>
          <a:xfrm>
            <a:off x="645864" y="1797388"/>
            <a:ext cx="6035154" cy="1200329"/>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2400" dirty="0">
                <a:latin typeface="微软雅黑" pitchFamily="34" charset="-122"/>
                <a:ea typeface="微软雅黑" pitchFamily="34" charset="-122"/>
              </a:rPr>
              <a:t>国外起步早，呈稳步增加的趋势</a:t>
            </a:r>
            <a:endParaRPr lang="en-US" altLang="zh-CN" sz="2400" dirty="0">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sz="2400" dirty="0">
                <a:latin typeface="微软雅黑" pitchFamily="34" charset="-122"/>
                <a:ea typeface="微软雅黑" pitchFamily="34" charset="-122"/>
              </a:rPr>
              <a:t>国内起步较晚，但近期迎来投资井喷</a:t>
            </a:r>
            <a:endParaRPr lang="en-US" altLang="zh-CN" sz="2400" dirty="0">
              <a:latin typeface="微软雅黑" pitchFamily="34" charset="-122"/>
              <a:ea typeface="微软雅黑"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区块链应用</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区块链产业生态</a:t>
            </a:r>
          </a:p>
        </p:txBody>
      </p:sp>
      <p:pic>
        <p:nvPicPr>
          <p:cNvPr id="2" name="图片 1"/>
          <p:cNvPicPr>
            <a:picLocks noChangeAspect="1"/>
          </p:cNvPicPr>
          <p:nvPr/>
        </p:nvPicPr>
        <p:blipFill>
          <a:blip r:embed="rId2" cstate="print"/>
          <a:stretch>
            <a:fillRect/>
          </a:stretch>
        </p:blipFill>
        <p:spPr>
          <a:xfrm>
            <a:off x="1872409" y="3207937"/>
            <a:ext cx="5516932" cy="3425581"/>
          </a:xfrm>
          <a:prstGeom prst="rect">
            <a:avLst/>
          </a:prstGeom>
        </p:spPr>
      </p:pic>
      <p:sp>
        <p:nvSpPr>
          <p:cNvPr id="4" name="矩形 3"/>
          <p:cNvSpPr/>
          <p:nvPr/>
        </p:nvSpPr>
        <p:spPr>
          <a:xfrm>
            <a:off x="837017" y="1700760"/>
            <a:ext cx="8109275" cy="1754326"/>
          </a:xfrm>
          <a:prstGeom prst="rect">
            <a:avLst/>
          </a:prstGeom>
        </p:spPr>
        <p:txBody>
          <a:bodyPr wrap="square">
            <a:spAutoFit/>
          </a:bodyPr>
          <a:lstStyle/>
          <a:p>
            <a:pPr>
              <a:lnSpc>
                <a:spcPct val="150000"/>
              </a:lnSpc>
            </a:pPr>
            <a:r>
              <a:rPr lang="zh-CN" altLang="en-US" dirty="0">
                <a:solidFill>
                  <a:srgbClr val="000000"/>
                </a:solidFill>
                <a:latin typeface="微软雅黑" pitchFamily="34" charset="-122"/>
                <a:ea typeface="微软雅黑" pitchFamily="34" charset="-122"/>
              </a:rPr>
              <a:t>区块链领域的</a:t>
            </a:r>
            <a:r>
              <a:rPr lang="zh-CN" altLang="en-US" b="1" dirty="0">
                <a:solidFill>
                  <a:srgbClr val="FF0000"/>
                </a:solidFill>
                <a:latin typeface="微软雅黑" pitchFamily="34" charset="-122"/>
                <a:ea typeface="微软雅黑" pitchFamily="34" charset="-122"/>
              </a:rPr>
              <a:t>行业应用类公司</a:t>
            </a:r>
            <a:r>
              <a:rPr lang="zh-CN" altLang="en-US" dirty="0">
                <a:solidFill>
                  <a:srgbClr val="000000"/>
                </a:solidFill>
                <a:latin typeface="微软雅黑" pitchFamily="34" charset="-122"/>
                <a:ea typeface="微软雅黑" pitchFamily="34" charset="-122"/>
              </a:rPr>
              <a:t>数量最多，</a:t>
            </a:r>
            <a:r>
              <a:rPr lang="zh-CN" altLang="en-US" b="1" dirty="0">
                <a:solidFill>
                  <a:srgbClr val="008000"/>
                </a:solidFill>
                <a:latin typeface="微软雅黑" pitchFamily="34" charset="-122"/>
                <a:ea typeface="微软雅黑" pitchFamily="34" charset="-122"/>
              </a:rPr>
              <a:t> 其中为金融行业应用服务的公司数量达到 </a:t>
            </a:r>
            <a:r>
              <a:rPr lang="en-US" altLang="zh-CN" b="1" dirty="0">
                <a:solidFill>
                  <a:srgbClr val="008000"/>
                </a:solidFill>
                <a:latin typeface="微软雅黑" pitchFamily="34" charset="-122"/>
                <a:ea typeface="微软雅黑" pitchFamily="34" charset="-122"/>
              </a:rPr>
              <a:t>86 </a:t>
            </a:r>
            <a:r>
              <a:rPr lang="zh-CN" altLang="en-US" b="1" dirty="0">
                <a:solidFill>
                  <a:srgbClr val="008000"/>
                </a:solidFill>
                <a:latin typeface="微软雅黑" pitchFamily="34" charset="-122"/>
                <a:ea typeface="微软雅黑" pitchFamily="34" charset="-122"/>
              </a:rPr>
              <a:t>家， 为实体经济应用服务公司数量达到</a:t>
            </a:r>
            <a:r>
              <a:rPr lang="en-US" altLang="zh-CN" b="1" dirty="0">
                <a:solidFill>
                  <a:srgbClr val="008000"/>
                </a:solidFill>
                <a:latin typeface="微软雅黑" pitchFamily="34" charset="-122"/>
                <a:ea typeface="微软雅黑" pitchFamily="34" charset="-122"/>
              </a:rPr>
              <a:t>109</a:t>
            </a:r>
            <a:r>
              <a:rPr lang="zh-CN" altLang="en-US" b="1" dirty="0">
                <a:solidFill>
                  <a:srgbClr val="008000"/>
                </a:solidFill>
                <a:latin typeface="微软雅黑" pitchFamily="34" charset="-122"/>
                <a:ea typeface="微软雅黑" pitchFamily="34" charset="-122"/>
              </a:rPr>
              <a:t>家。</a:t>
            </a:r>
            <a:r>
              <a:rPr lang="zh-CN" altLang="en-US" dirty="0">
                <a:solidFill>
                  <a:srgbClr val="000000"/>
                </a:solidFill>
                <a:latin typeface="微软雅黑" pitchFamily="34" charset="-122"/>
                <a:ea typeface="微软雅黑" pitchFamily="34" charset="-122"/>
              </a:rPr>
              <a:t>此外， 区块链解决方案、 底层平台、 区块链媒体及社区领域的相关公司数量均在 </a:t>
            </a:r>
            <a:r>
              <a:rPr lang="en-US" altLang="zh-CN" dirty="0">
                <a:solidFill>
                  <a:srgbClr val="000000"/>
                </a:solidFill>
                <a:latin typeface="微软雅黑" pitchFamily="34" charset="-122"/>
                <a:ea typeface="微软雅黑" pitchFamily="34" charset="-122"/>
              </a:rPr>
              <a:t>40 </a:t>
            </a:r>
            <a:r>
              <a:rPr lang="zh-CN" altLang="en-US" dirty="0">
                <a:solidFill>
                  <a:srgbClr val="000000"/>
                </a:solidFill>
                <a:latin typeface="微软雅黑" pitchFamily="34" charset="-122"/>
                <a:ea typeface="微软雅黑" pitchFamily="34" charset="-122"/>
              </a:rPr>
              <a:t>家以上</a:t>
            </a:r>
            <a:r>
              <a:rPr lang="zh-CN" altLang="en-US" dirty="0">
                <a:latin typeface="微软雅黑" pitchFamily="34" charset="-122"/>
                <a:ea typeface="微软雅黑" pitchFamily="34" charset="-122"/>
              </a:rPr>
              <a:t> 。</a:t>
            </a:r>
            <a:br>
              <a:rPr lang="zh-CN" altLang="en-US" dirty="0">
                <a:latin typeface="微软雅黑" pitchFamily="34" charset="-122"/>
                <a:ea typeface="微软雅黑" pitchFamily="34" charset="-122"/>
              </a:rPr>
            </a:br>
            <a:endParaRPr lang="zh-CN" altLang="en-US" dirty="0">
              <a:latin typeface="微软雅黑" pitchFamily="34" charset="-122"/>
              <a:ea typeface="微软雅黑"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1</a:t>
            </a:r>
            <a:r>
              <a:rPr lang="zh-CN" altLang="en-US" dirty="0"/>
              <a:t>：区块链电子发票</a:t>
            </a:r>
          </a:p>
        </p:txBody>
      </p:sp>
      <p:sp>
        <p:nvSpPr>
          <p:cNvPr id="6" name="矩形 5"/>
          <p:cNvSpPr/>
          <p:nvPr/>
        </p:nvSpPr>
        <p:spPr>
          <a:xfrm>
            <a:off x="307641" y="1038206"/>
            <a:ext cx="8742230" cy="454483"/>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b="1" dirty="0"/>
              <a:t>区块链电子发票在广州及深圳开出</a:t>
            </a:r>
            <a:endParaRPr lang="en-US" altLang="zh-CN" b="1" dirty="0"/>
          </a:p>
        </p:txBody>
      </p:sp>
      <p:pic>
        <p:nvPicPr>
          <p:cNvPr id="4097" name="Picture 1" descr="C://Users/Mew/AppData/Local/YNote/data/janghuman@163.com/779b9383cfe241e6ad20b1f8f60221a3/clipboa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506" y="1990813"/>
            <a:ext cx="7048500" cy="456247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flipV="1">
            <a:off x="1154506" y="2494550"/>
            <a:ext cx="432994" cy="180571"/>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5" name="文本框 4"/>
          <p:cNvSpPr txBox="1"/>
          <p:nvPr/>
        </p:nvSpPr>
        <p:spPr>
          <a:xfrm>
            <a:off x="0" y="2753321"/>
            <a:ext cx="1727199" cy="646331"/>
          </a:xfrm>
          <a:prstGeom prst="rect">
            <a:avLst/>
          </a:prstGeom>
          <a:noFill/>
        </p:spPr>
        <p:txBody>
          <a:bodyPr wrap="square" rtlCol="0">
            <a:spAutoFit/>
          </a:bodyPr>
          <a:lstStyle/>
          <a:p>
            <a:r>
              <a:rPr lang="zh-CN" altLang="en-US" dirty="0">
                <a:solidFill>
                  <a:srgbClr val="FF0000"/>
                </a:solidFill>
              </a:rPr>
              <a:t>扫描二维码</a:t>
            </a:r>
            <a:endParaRPr lang="en-US" altLang="zh-CN" dirty="0">
              <a:solidFill>
                <a:srgbClr val="FF0000"/>
              </a:solidFill>
            </a:endParaRPr>
          </a:p>
          <a:p>
            <a:r>
              <a:rPr lang="zh-CN" altLang="en-US" dirty="0">
                <a:solidFill>
                  <a:srgbClr val="FF0000"/>
                </a:solidFill>
              </a:rPr>
              <a:t>查询发票真假</a:t>
            </a:r>
          </a:p>
        </p:txBody>
      </p:sp>
      <p:cxnSp>
        <p:nvCxnSpPr>
          <p:cNvPr id="10" name="直接箭头连接符 9"/>
          <p:cNvCxnSpPr/>
          <p:nvPr/>
        </p:nvCxnSpPr>
        <p:spPr bwMode="auto">
          <a:xfrm flipH="1" flipV="1">
            <a:off x="7531100" y="3551066"/>
            <a:ext cx="918649" cy="371101"/>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2" name="文本框 11"/>
          <p:cNvSpPr txBox="1"/>
          <p:nvPr/>
        </p:nvSpPr>
        <p:spPr>
          <a:xfrm>
            <a:off x="7709545" y="4000367"/>
            <a:ext cx="1727199" cy="369332"/>
          </a:xfrm>
          <a:prstGeom prst="rect">
            <a:avLst/>
          </a:prstGeom>
          <a:noFill/>
        </p:spPr>
        <p:txBody>
          <a:bodyPr wrap="square" rtlCol="0">
            <a:spAutoFit/>
          </a:bodyPr>
          <a:lstStyle/>
          <a:p>
            <a:r>
              <a:rPr lang="zh-CN" altLang="en-US" dirty="0">
                <a:solidFill>
                  <a:srgbClr val="FF0000"/>
                </a:solidFill>
              </a:rPr>
              <a:t>     哈希值</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81000" y="152400"/>
            <a:ext cx="82804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latin typeface="微软雅黑" pitchFamily="34" charset="-122"/>
                <a:ea typeface="微软雅黑" pitchFamily="34" charset="-122"/>
              </a:rPr>
              <a:t>授课老师介绍</a:t>
            </a:r>
          </a:p>
        </p:txBody>
      </p:sp>
      <p:pic>
        <p:nvPicPr>
          <p:cNvPr id="2" name="图片 1" descr="截屏2021-09-01 上午10.18.15"/>
          <p:cNvPicPr>
            <a:picLocks noChangeAspect="1"/>
          </p:cNvPicPr>
          <p:nvPr/>
        </p:nvPicPr>
        <p:blipFill>
          <a:blip r:embed="rId2"/>
          <a:stretch>
            <a:fillRect/>
          </a:stretch>
        </p:blipFill>
        <p:spPr>
          <a:xfrm>
            <a:off x="49530" y="1525905"/>
            <a:ext cx="9044940" cy="40297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1</a:t>
            </a:r>
            <a:r>
              <a:rPr lang="zh-CN" altLang="en-US" dirty="0"/>
              <a:t>：区块链电子发票</a:t>
            </a:r>
          </a:p>
        </p:txBody>
      </p:sp>
      <p:sp>
        <p:nvSpPr>
          <p:cNvPr id="6" name="矩形 5"/>
          <p:cNvSpPr/>
          <p:nvPr/>
        </p:nvSpPr>
        <p:spPr>
          <a:xfrm>
            <a:off x="307641" y="1038206"/>
            <a:ext cx="8742230" cy="2677656"/>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发票报销存在的问题：</a:t>
            </a:r>
            <a:endParaRPr lang="en-US" altLang="zh-CN" sz="2800" b="1" dirty="0">
              <a:solidFill>
                <a:prstClr val="black"/>
              </a:solidFill>
              <a:latin typeface="微软雅黑" pitchFamily="34" charset="-122"/>
              <a:ea typeface="微软雅黑" pitchFamily="34" charset="-122"/>
            </a:endParaRPr>
          </a:p>
          <a:p>
            <a:pPr marL="285750" indent="-285750">
              <a:lnSpc>
                <a:spcPct val="150000"/>
              </a:lnSpc>
              <a:buClr>
                <a:srgbClr val="1D692B"/>
              </a:buClr>
              <a:buFont typeface="Wingdings" panose="05000000000000000000" pitchFamily="2" charset="2"/>
              <a:buChar char="n"/>
            </a:pPr>
            <a:endParaRPr lang="en-US" altLang="zh-CN" sz="2800" b="1" dirty="0">
              <a:solidFill>
                <a:prstClr val="black"/>
              </a:solidFill>
              <a:latin typeface="微软雅黑" pitchFamily="34" charset="-122"/>
              <a:ea typeface="微软雅黑" pitchFamily="34" charset="-122"/>
            </a:endParaRPr>
          </a:p>
          <a:p>
            <a:pPr marL="285750" indent="-285750">
              <a:lnSpc>
                <a:spcPct val="150000"/>
              </a:lnSpc>
              <a:buClr>
                <a:srgbClr val="1D692B"/>
              </a:buClr>
              <a:buFont typeface="Wingdings" panose="05000000000000000000" pitchFamily="2" charset="2"/>
              <a:buChar char="n"/>
            </a:pPr>
            <a:endParaRPr lang="en-US" altLang="zh-CN" sz="2800" b="1" dirty="0">
              <a:solidFill>
                <a:prstClr val="black"/>
              </a:solidFill>
              <a:latin typeface="微软雅黑" pitchFamily="34" charset="-122"/>
              <a:ea typeface="微软雅黑" pitchFamily="34" charset="-122"/>
            </a:endParaRPr>
          </a:p>
          <a:p>
            <a:pPr marL="285750" indent="-285750">
              <a:lnSpc>
                <a:spcPct val="150000"/>
              </a:lnSpc>
              <a:buClr>
                <a:srgbClr val="1D692B"/>
              </a:buClr>
              <a:buFont typeface="Wingdings" panose="05000000000000000000" pitchFamily="2" charset="2"/>
              <a:buChar char="n"/>
            </a:pPr>
            <a:endParaRPr lang="zh-CN" altLang="en-US" sz="2800" b="1" dirty="0">
              <a:solidFill>
                <a:prstClr val="black"/>
              </a:solidFill>
              <a:latin typeface="微软雅黑" pitchFamily="34" charset="-122"/>
              <a:ea typeface="微软雅黑" pitchFamily="34" charset="-122"/>
            </a:endParaRPr>
          </a:p>
        </p:txBody>
      </p:sp>
      <p:sp>
        <p:nvSpPr>
          <p:cNvPr id="7" name="文本框 6"/>
          <p:cNvSpPr txBox="1"/>
          <p:nvPr/>
        </p:nvSpPr>
        <p:spPr>
          <a:xfrm>
            <a:off x="942565" y="2002972"/>
            <a:ext cx="6705600" cy="2308324"/>
          </a:xfrm>
          <a:prstGeom prst="rect">
            <a:avLst/>
          </a:prstGeom>
          <a:noFill/>
        </p:spPr>
        <p:txBody>
          <a:bodyPr wrap="square" rtlCol="0">
            <a:spAutoFit/>
          </a:bodyPr>
          <a:lstStyle/>
          <a:p>
            <a:pPr marL="914400" lvl="1" indent="-457200">
              <a:lnSpc>
                <a:spcPct val="150000"/>
              </a:lnSpc>
              <a:buClr>
                <a:schemeClr val="tx1"/>
              </a:buClr>
              <a:buFont typeface="Arial" panose="020B0604020202090204" pitchFamily="34" charset="0"/>
              <a:buChar char="•"/>
            </a:pPr>
            <a:r>
              <a:rPr lang="zh-CN" altLang="zh-CN" sz="2800" dirty="0"/>
              <a:t>参与方多</a:t>
            </a:r>
            <a:r>
              <a:rPr lang="zh-CN" altLang="en-US" sz="2800" dirty="0"/>
              <a:t>，手续繁杂</a:t>
            </a:r>
            <a:endParaRPr lang="en-US" altLang="zh-CN" sz="2800" dirty="0"/>
          </a:p>
          <a:p>
            <a:pPr marL="914400" lvl="1" indent="-457200">
              <a:lnSpc>
                <a:spcPct val="150000"/>
              </a:lnSpc>
              <a:buClr>
                <a:schemeClr val="tx1"/>
              </a:buClr>
              <a:buFont typeface="Arial" panose="020B0604020202090204" pitchFamily="34" charset="0"/>
              <a:buChar char="•"/>
            </a:pPr>
            <a:r>
              <a:rPr lang="zh-CN" altLang="zh-CN" sz="2800" dirty="0"/>
              <a:t>流转周期长</a:t>
            </a:r>
            <a:endParaRPr lang="en-US" altLang="zh-CN" sz="2800" dirty="0"/>
          </a:p>
          <a:p>
            <a:pPr marL="914400" lvl="1" indent="-457200">
              <a:lnSpc>
                <a:spcPct val="150000"/>
              </a:lnSpc>
              <a:buClr>
                <a:schemeClr val="tx1"/>
              </a:buClr>
              <a:buFont typeface="Arial" panose="020B0604020202090204" pitchFamily="34" charset="0"/>
              <a:buChar char="•"/>
            </a:pPr>
            <a:r>
              <a:rPr lang="zh-CN" altLang="zh-CN" sz="2800" dirty="0"/>
              <a:t>各参与方之间信息不互通</a:t>
            </a:r>
            <a:endParaRPr lang="zh-CN" altLang="en-US" sz="2800"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1</a:t>
            </a:r>
            <a:r>
              <a:rPr lang="zh-CN" altLang="en-US" dirty="0"/>
              <a:t>：区块链电子发票</a:t>
            </a:r>
          </a:p>
        </p:txBody>
      </p:sp>
      <p:sp>
        <p:nvSpPr>
          <p:cNvPr id="6" name="矩形 5"/>
          <p:cNvSpPr/>
          <p:nvPr/>
        </p:nvSpPr>
        <p:spPr>
          <a:xfrm>
            <a:off x="307641" y="1038206"/>
            <a:ext cx="8742230" cy="3535712"/>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zh-CN" sz="2800" b="1" dirty="0"/>
              <a:t>由深圳市税务局、腾讯、金蝶软件三方合作</a:t>
            </a:r>
            <a:endParaRPr lang="en-US" altLang="zh-CN" sz="2800" b="1" dirty="0">
              <a:solidFill>
                <a:prstClr val="black"/>
              </a:solidFill>
              <a:latin typeface="微软雅黑" pitchFamily="34" charset="-122"/>
              <a:ea typeface="微软雅黑" pitchFamily="34" charset="-122"/>
            </a:endParaRPr>
          </a:p>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流程：</a:t>
            </a:r>
            <a:endParaRPr lang="en-US" altLang="zh-CN" sz="2800" b="1" dirty="0">
              <a:solidFill>
                <a:prstClr val="black"/>
              </a:solidFill>
              <a:latin typeface="微软雅黑" pitchFamily="34" charset="-122"/>
              <a:ea typeface="微软雅黑" pitchFamily="34" charset="-122"/>
            </a:endParaRPr>
          </a:p>
          <a:p>
            <a:pPr marL="800100" lvl="1" indent="-342900">
              <a:lnSpc>
                <a:spcPct val="150000"/>
              </a:lnSpc>
              <a:buClr>
                <a:srgbClr val="1D692B"/>
              </a:buClr>
              <a:buFont typeface="Arial" panose="020B0604020202090204" pitchFamily="34" charset="0"/>
              <a:buChar char="•"/>
            </a:pPr>
            <a:r>
              <a:rPr lang="zh-CN" altLang="en-US" sz="2400" dirty="0"/>
              <a:t>微信支付</a:t>
            </a:r>
            <a:endParaRPr lang="en-US" altLang="zh-CN" sz="2400" dirty="0"/>
          </a:p>
          <a:p>
            <a:pPr marL="800100" lvl="1" indent="-342900">
              <a:lnSpc>
                <a:spcPct val="150000"/>
              </a:lnSpc>
              <a:buClr>
                <a:srgbClr val="1D692B"/>
              </a:buClr>
              <a:buFont typeface="Arial" panose="020B0604020202090204" pitchFamily="34" charset="0"/>
              <a:buChar char="•"/>
            </a:pPr>
            <a:r>
              <a:rPr lang="zh-CN" altLang="en-US" sz="2400" dirty="0">
                <a:solidFill>
                  <a:prstClr val="black"/>
                </a:solidFill>
                <a:latin typeface="微软雅黑" pitchFamily="34" charset="-122"/>
                <a:ea typeface="微软雅黑" pitchFamily="34" charset="-122"/>
              </a:rPr>
              <a:t>发票开具</a:t>
            </a:r>
            <a:endParaRPr lang="en-US" altLang="zh-CN" sz="2400" dirty="0">
              <a:solidFill>
                <a:prstClr val="black"/>
              </a:solidFill>
              <a:latin typeface="微软雅黑" pitchFamily="34" charset="-122"/>
              <a:ea typeface="微软雅黑" pitchFamily="34" charset="-122"/>
            </a:endParaRPr>
          </a:p>
          <a:p>
            <a:pPr marL="800100" lvl="1" indent="-342900">
              <a:lnSpc>
                <a:spcPct val="150000"/>
              </a:lnSpc>
              <a:buClr>
                <a:srgbClr val="1D692B"/>
              </a:buClr>
              <a:buFont typeface="Arial" panose="020B0604020202090204" pitchFamily="34" charset="0"/>
              <a:buChar char="•"/>
            </a:pPr>
            <a:r>
              <a:rPr lang="zh-CN" altLang="en-US" sz="2400" dirty="0">
                <a:solidFill>
                  <a:prstClr val="black"/>
                </a:solidFill>
                <a:latin typeface="微软雅黑" pitchFamily="34" charset="-122"/>
                <a:ea typeface="微软雅黑" pitchFamily="34" charset="-122"/>
              </a:rPr>
              <a:t>报销到账</a:t>
            </a:r>
            <a:br>
              <a:rPr lang="zh-CN" altLang="en-US" dirty="0"/>
            </a:br>
            <a:endParaRPr lang="en-US" altLang="zh-CN" sz="2400" dirty="0">
              <a:solidFill>
                <a:prstClr val="black"/>
              </a:solidFill>
              <a:latin typeface="微软雅黑" pitchFamily="34" charset="-122"/>
              <a:ea typeface="微软雅黑" pitchFamily="34" charset="-122"/>
            </a:endParaRPr>
          </a:p>
        </p:txBody>
      </p:sp>
      <p:sp>
        <p:nvSpPr>
          <p:cNvPr id="8" name="AutoShape 6" descr="https://mmbiz.qpic.cn/mmbiz_png/jhgibzXKDS2VvyvZdCck6jjr97thhkCgMS1DR7UzwwbHeaY0Daoexg58h08wH9iasm16d8ck3Eolf8ibbkaFk4X8A/640?wx_fmt=png&amp;tp=webp&amp;wxfrom=5&amp;wx_lazy=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2" cstate="print"/>
          <a:stretch>
            <a:fillRect/>
          </a:stretch>
        </p:blipFill>
        <p:spPr>
          <a:xfrm>
            <a:off x="3435707" y="2044700"/>
            <a:ext cx="5215758" cy="30112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1</a:t>
            </a:r>
            <a:r>
              <a:rPr lang="zh-CN" altLang="en-US" dirty="0"/>
              <a:t>：区块链电子发票</a:t>
            </a:r>
          </a:p>
        </p:txBody>
      </p:sp>
      <p:sp>
        <p:nvSpPr>
          <p:cNvPr id="2" name="文本框 1"/>
          <p:cNvSpPr txBox="1"/>
          <p:nvPr/>
        </p:nvSpPr>
        <p:spPr>
          <a:xfrm>
            <a:off x="290329" y="1221042"/>
            <a:ext cx="8896350" cy="738664"/>
          </a:xfrm>
          <a:prstGeom prst="rect">
            <a:avLst/>
          </a:prstGeom>
          <a:noFill/>
        </p:spPr>
        <p:txBody>
          <a:bodyPr wrap="square" rtlCol="0">
            <a:spAutoFit/>
          </a:bodyPr>
          <a:lstStyle/>
          <a:p>
            <a:pPr marL="285750" lvl="1" indent="-285750">
              <a:lnSpc>
                <a:spcPct val="150000"/>
              </a:lnSpc>
              <a:buClr>
                <a:srgbClr val="1D692B"/>
              </a:buClr>
              <a:buFont typeface="Wingdings" panose="05000000000000000000" pitchFamily="2" charset="2"/>
              <a:buChar char="n"/>
            </a:pPr>
            <a:r>
              <a:rPr lang="zh-CN" altLang="en-US" sz="2800" b="1" dirty="0">
                <a:solidFill>
                  <a:srgbClr val="FF0000"/>
                </a:solidFill>
                <a:latin typeface="微软雅黑" pitchFamily="34" charset="-122"/>
                <a:ea typeface="微软雅黑" pitchFamily="34" charset="-122"/>
              </a:rPr>
              <a:t>区块链</a:t>
            </a:r>
            <a:r>
              <a:rPr lang="zh-CN" altLang="en-US" sz="2800" b="1" dirty="0">
                <a:latin typeface="微软雅黑" pitchFamily="34" charset="-122"/>
                <a:ea typeface="微软雅黑" pitchFamily="34" charset="-122"/>
              </a:rPr>
              <a:t>电子发票的</a:t>
            </a:r>
            <a:r>
              <a:rPr lang="zh-CN" altLang="en-US" sz="2800" b="1" dirty="0">
                <a:solidFill>
                  <a:srgbClr val="FF0000"/>
                </a:solidFill>
                <a:latin typeface="微软雅黑" pitchFamily="34" charset="-122"/>
                <a:ea typeface="微软雅黑" pitchFamily="34" charset="-122"/>
              </a:rPr>
              <a:t>优势</a:t>
            </a:r>
            <a:r>
              <a:rPr lang="zh-CN" altLang="en-US" sz="2800" b="1" dirty="0">
                <a:latin typeface="微软雅黑" pitchFamily="34" charset="-122"/>
                <a:ea typeface="微软雅黑" pitchFamily="34" charset="-122"/>
              </a:rPr>
              <a:t>：</a:t>
            </a:r>
            <a:endParaRPr lang="zh-CN" altLang="zh-CN" sz="2800" b="1" dirty="0">
              <a:latin typeface="微软雅黑" pitchFamily="34" charset="-122"/>
              <a:ea typeface="微软雅黑" pitchFamily="34" charset="-122"/>
            </a:endParaRPr>
          </a:p>
        </p:txBody>
      </p:sp>
      <p:sp>
        <p:nvSpPr>
          <p:cNvPr id="4" name="文本框 3"/>
          <p:cNvSpPr txBox="1"/>
          <p:nvPr/>
        </p:nvSpPr>
        <p:spPr>
          <a:xfrm>
            <a:off x="732129" y="2147647"/>
            <a:ext cx="7809549" cy="3970318"/>
          </a:xfrm>
          <a:prstGeom prst="rect">
            <a:avLst/>
          </a:prstGeom>
          <a:noFill/>
        </p:spPr>
        <p:txBody>
          <a:bodyPr wrap="square" rtlCol="0">
            <a:spAutoFit/>
          </a:bodyPr>
          <a:lstStyle/>
          <a:p>
            <a:pPr marL="342900" lvl="1" indent="-342900">
              <a:lnSpc>
                <a:spcPct val="150000"/>
              </a:lnSpc>
              <a:buFont typeface="Arial" panose="020B0604020202090204" pitchFamily="34" charset="0"/>
              <a:buChar char="•"/>
            </a:pPr>
            <a:r>
              <a:rPr lang="zh-CN" altLang="zh-CN" sz="2400" dirty="0">
                <a:latin typeface="微软雅黑" pitchFamily="34" charset="-122"/>
                <a:ea typeface="微软雅黑" pitchFamily="34" charset="-122"/>
              </a:rPr>
              <a:t>对</a:t>
            </a:r>
            <a:r>
              <a:rPr lang="zh-CN" altLang="zh-CN" sz="2400" b="1" dirty="0">
                <a:solidFill>
                  <a:srgbClr val="FF0000"/>
                </a:solidFill>
                <a:latin typeface="微软雅黑" pitchFamily="34" charset="-122"/>
                <a:ea typeface="微软雅黑" pitchFamily="34" charset="-122"/>
              </a:rPr>
              <a:t>商户</a:t>
            </a:r>
            <a:r>
              <a:rPr lang="zh-CN" altLang="zh-CN" sz="2400" dirty="0">
                <a:latin typeface="微软雅黑" pitchFamily="34" charset="-122"/>
                <a:ea typeface="微软雅黑" pitchFamily="34" charset="-122"/>
              </a:rPr>
              <a:t>来说：大大节省了商户时间、硬件、人员成本</a:t>
            </a:r>
          </a:p>
          <a:p>
            <a:pPr marL="342900" lvl="1" indent="-342900">
              <a:lnSpc>
                <a:spcPct val="150000"/>
              </a:lnSpc>
              <a:buFont typeface="Arial" panose="020B0604020202090204" pitchFamily="34" charset="0"/>
              <a:buChar char="•"/>
            </a:pPr>
            <a:r>
              <a:rPr lang="zh-CN" altLang="zh-CN" sz="2400" dirty="0">
                <a:latin typeface="微软雅黑" pitchFamily="34" charset="-122"/>
                <a:ea typeface="微软雅黑" pitchFamily="34" charset="-122"/>
              </a:rPr>
              <a:t>对</a:t>
            </a:r>
            <a:r>
              <a:rPr lang="zh-CN" altLang="zh-CN" sz="2400" b="1" dirty="0">
                <a:solidFill>
                  <a:srgbClr val="FF0000"/>
                </a:solidFill>
                <a:latin typeface="微软雅黑" pitchFamily="34" charset="-122"/>
                <a:ea typeface="微软雅黑" pitchFamily="34" charset="-122"/>
              </a:rPr>
              <a:t>企业</a:t>
            </a:r>
            <a:r>
              <a:rPr lang="zh-CN" altLang="zh-CN" sz="2400" dirty="0">
                <a:latin typeface="微软雅黑" pitchFamily="34" charset="-122"/>
                <a:ea typeface="微软雅黑" pitchFamily="34" charset="-122"/>
              </a:rPr>
              <a:t>来说：可以安全快捷地实现发票申领、开具、查验，还可以在打通企业财务系统后，实现员工即时报销，后续可拓展至纳税申报</a:t>
            </a:r>
          </a:p>
          <a:p>
            <a:pPr marL="342900" lvl="1" indent="-342900">
              <a:lnSpc>
                <a:spcPct val="150000"/>
              </a:lnSpc>
              <a:buFont typeface="Arial" panose="020B0604020202090204" pitchFamily="34" charset="0"/>
              <a:buChar char="•"/>
            </a:pPr>
            <a:r>
              <a:rPr lang="zh-CN" altLang="zh-CN" sz="2400" dirty="0">
                <a:latin typeface="微软雅黑" pitchFamily="34" charset="-122"/>
                <a:ea typeface="微软雅黑" pitchFamily="34" charset="-122"/>
              </a:rPr>
              <a:t>对</a:t>
            </a:r>
            <a:r>
              <a:rPr lang="zh-CN" altLang="zh-CN" sz="2400" b="1" dirty="0">
                <a:solidFill>
                  <a:srgbClr val="FF0000"/>
                </a:solidFill>
                <a:latin typeface="微软雅黑" pitchFamily="34" charset="-122"/>
                <a:ea typeface="微软雅黑" pitchFamily="34" charset="-122"/>
              </a:rPr>
              <a:t>税局</a:t>
            </a:r>
            <a:r>
              <a:rPr lang="zh-CN" altLang="zh-CN" sz="2400" dirty="0">
                <a:latin typeface="微软雅黑" pitchFamily="34" charset="-122"/>
                <a:ea typeface="微软雅黑" pitchFamily="34" charset="-122"/>
              </a:rPr>
              <a:t>来说：可实时监控发票开具、流转、报销全流程，实现无纸化智能税务管理，保障税款及时、足额入库</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2</a:t>
            </a:r>
            <a:r>
              <a:rPr lang="zh-CN" altLang="en-US" dirty="0"/>
              <a:t>：商品溯源</a:t>
            </a:r>
          </a:p>
        </p:txBody>
      </p:sp>
      <p:sp>
        <p:nvSpPr>
          <p:cNvPr id="6" name="矩形 5"/>
          <p:cNvSpPr/>
          <p:nvPr/>
        </p:nvSpPr>
        <p:spPr>
          <a:xfrm>
            <a:off x="307641" y="1038206"/>
            <a:ext cx="8742230" cy="1384995"/>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当前商品溯源存在的</a:t>
            </a:r>
            <a:r>
              <a:rPr lang="zh-CN" altLang="en-US" sz="2800" b="1" dirty="0">
                <a:solidFill>
                  <a:srgbClr val="FF0000"/>
                </a:solidFill>
                <a:latin typeface="微软雅黑" pitchFamily="34" charset="-122"/>
                <a:ea typeface="微软雅黑" pitchFamily="34" charset="-122"/>
              </a:rPr>
              <a:t>痛点</a:t>
            </a:r>
            <a:r>
              <a:rPr lang="zh-CN" altLang="en-US" sz="2800" b="1" dirty="0">
                <a:solidFill>
                  <a:prstClr val="black"/>
                </a:solidFill>
                <a:latin typeface="微软雅黑" pitchFamily="34" charset="-122"/>
                <a:ea typeface="微软雅黑" pitchFamily="34" charset="-122"/>
              </a:rPr>
              <a:t>：</a:t>
            </a:r>
            <a:endParaRPr lang="en-US" altLang="zh-CN" sz="2800" b="1" dirty="0">
              <a:solidFill>
                <a:prstClr val="black"/>
              </a:solidFill>
              <a:latin typeface="微软雅黑" pitchFamily="34" charset="-122"/>
              <a:ea typeface="微软雅黑" pitchFamily="34" charset="-122"/>
            </a:endParaRPr>
          </a:p>
          <a:p>
            <a:pPr marL="285750" indent="-285750">
              <a:lnSpc>
                <a:spcPct val="150000"/>
              </a:lnSpc>
              <a:buClr>
                <a:srgbClr val="1D692B"/>
              </a:buClr>
              <a:buFont typeface="Wingdings" panose="05000000000000000000" pitchFamily="2" charset="2"/>
              <a:buChar char="n"/>
            </a:pPr>
            <a:endParaRPr lang="zh-CN" altLang="en-US" sz="2800" b="1" dirty="0">
              <a:solidFill>
                <a:prstClr val="black"/>
              </a:solidFill>
              <a:latin typeface="微软雅黑" pitchFamily="34" charset="-122"/>
              <a:ea typeface="微软雅黑" pitchFamily="34" charset="-122"/>
            </a:endParaRPr>
          </a:p>
        </p:txBody>
      </p:sp>
      <p:sp>
        <p:nvSpPr>
          <p:cNvPr id="8" name="矩形 7"/>
          <p:cNvSpPr/>
          <p:nvPr/>
        </p:nvSpPr>
        <p:spPr>
          <a:xfrm>
            <a:off x="977912" y="1745048"/>
            <a:ext cx="8636895" cy="3231654"/>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2400" dirty="0">
                <a:latin typeface="微软雅黑" pitchFamily="34" charset="-122"/>
                <a:ea typeface="微软雅黑" pitchFamily="34" charset="-122"/>
              </a:rPr>
              <a:t>信息存储中心化，市场信息不对称</a:t>
            </a:r>
          </a:p>
          <a:p>
            <a:pPr marL="285750" indent="-285750">
              <a:lnSpc>
                <a:spcPct val="150000"/>
              </a:lnSpc>
              <a:buFont typeface="Arial" panose="020B0604020202090204" pitchFamily="34" charset="0"/>
              <a:buChar char="•"/>
            </a:pPr>
            <a:r>
              <a:rPr lang="zh-CN" altLang="en-US" sz="2400" dirty="0">
                <a:latin typeface="微软雅黑" pitchFamily="34" charset="-122"/>
                <a:ea typeface="微软雅黑" pitchFamily="34" charset="-122"/>
              </a:rPr>
              <a:t>伪造成本低，易伪造，存在信任问题</a:t>
            </a:r>
            <a:endParaRPr lang="en-US" altLang="zh-CN" sz="2400" dirty="0">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sz="2400" dirty="0">
                <a:latin typeface="微软雅黑" pitchFamily="34" charset="-122"/>
                <a:ea typeface="微软雅黑" pitchFamily="34" charset="-122"/>
              </a:rPr>
              <a:t>多点生产记录对账效率低</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endParaRPr lang="zh-CN" altLang="en-US" sz="2400" dirty="0">
              <a:latin typeface="微软雅黑" pitchFamily="34" charset="-122"/>
              <a:ea typeface="微软雅黑" pitchFamily="34" charset="-122"/>
            </a:endParaRPr>
          </a:p>
        </p:txBody>
      </p:sp>
      <p:pic>
        <p:nvPicPr>
          <p:cNvPr id="5" name="Picture 279"/>
          <p:cNvPicPr/>
          <p:nvPr/>
        </p:nvPicPr>
        <p:blipFill>
          <a:blip r:embed="rId2" cstate="print"/>
          <a:stretch>
            <a:fillRect/>
          </a:stretch>
        </p:blipFill>
        <p:spPr>
          <a:xfrm>
            <a:off x="2344935" y="3549530"/>
            <a:ext cx="5048642" cy="28543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93"/>
          <p:cNvPicPr/>
          <p:nvPr/>
        </p:nvPicPr>
        <p:blipFill>
          <a:blip r:embed="rId3" cstate="print"/>
          <a:stretch>
            <a:fillRect/>
          </a:stretch>
        </p:blipFill>
        <p:spPr>
          <a:xfrm>
            <a:off x="3074867" y="2423201"/>
            <a:ext cx="5725486" cy="2905502"/>
          </a:xfrm>
          <a:prstGeom prst="rect">
            <a:avLst/>
          </a:prstGeom>
        </p:spPr>
      </p:pic>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2</a:t>
            </a:r>
            <a:r>
              <a:rPr lang="zh-CN" altLang="en-US" dirty="0"/>
              <a:t>：商品溯源</a:t>
            </a:r>
          </a:p>
        </p:txBody>
      </p:sp>
      <p:sp>
        <p:nvSpPr>
          <p:cNvPr id="6" name="矩形 5"/>
          <p:cNvSpPr/>
          <p:nvPr/>
        </p:nvSpPr>
        <p:spPr>
          <a:xfrm>
            <a:off x="307641" y="1038206"/>
            <a:ext cx="8742230" cy="1384995"/>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基于 </a:t>
            </a:r>
            <a:r>
              <a:rPr lang="zh-CN" altLang="en-US" sz="2800" b="1" dirty="0">
                <a:solidFill>
                  <a:srgbClr val="FF0000"/>
                </a:solidFill>
                <a:latin typeface="微软雅黑" pitchFamily="34" charset="-122"/>
                <a:ea typeface="微软雅黑" pitchFamily="34" charset="-122"/>
              </a:rPr>
              <a:t>区块链</a:t>
            </a:r>
            <a:r>
              <a:rPr lang="zh-CN" altLang="en-US" sz="2800" b="1" dirty="0">
                <a:solidFill>
                  <a:prstClr val="black"/>
                </a:solidFill>
                <a:latin typeface="微软雅黑" pitchFamily="34" charset="-122"/>
                <a:ea typeface="微软雅黑" pitchFamily="34" charset="-122"/>
              </a:rPr>
              <a:t> 的 商品溯源的</a:t>
            </a:r>
            <a:r>
              <a:rPr lang="zh-CN" altLang="en-US" sz="2800" b="1" dirty="0">
                <a:solidFill>
                  <a:srgbClr val="FF0000"/>
                </a:solidFill>
                <a:latin typeface="微软雅黑" pitchFamily="34" charset="-122"/>
                <a:ea typeface="微软雅黑" pitchFamily="34" charset="-122"/>
              </a:rPr>
              <a:t>优势</a:t>
            </a:r>
            <a:r>
              <a:rPr lang="zh-CN" altLang="en-US" sz="2800" b="1" dirty="0">
                <a:solidFill>
                  <a:prstClr val="black"/>
                </a:solidFill>
                <a:latin typeface="微软雅黑" pitchFamily="34" charset="-122"/>
                <a:ea typeface="微软雅黑" pitchFamily="34" charset="-122"/>
              </a:rPr>
              <a:t>：</a:t>
            </a:r>
            <a:endParaRPr lang="en-US" altLang="zh-CN" sz="2800" b="1" dirty="0">
              <a:solidFill>
                <a:prstClr val="black"/>
              </a:solidFill>
              <a:latin typeface="微软雅黑" pitchFamily="34" charset="-122"/>
              <a:ea typeface="微软雅黑" pitchFamily="34" charset="-122"/>
            </a:endParaRPr>
          </a:p>
          <a:p>
            <a:pPr marL="285750" indent="-285750">
              <a:lnSpc>
                <a:spcPct val="150000"/>
              </a:lnSpc>
              <a:buClr>
                <a:srgbClr val="1D692B"/>
              </a:buClr>
              <a:buFont typeface="Wingdings" panose="05000000000000000000" pitchFamily="2" charset="2"/>
              <a:buChar char="n"/>
            </a:pPr>
            <a:endParaRPr lang="zh-CN" altLang="en-US" sz="2800" b="1" dirty="0">
              <a:solidFill>
                <a:prstClr val="black"/>
              </a:solidFill>
              <a:latin typeface="微软雅黑" pitchFamily="34" charset="-122"/>
              <a:ea typeface="微软雅黑" pitchFamily="34" charset="-122"/>
            </a:endParaRPr>
          </a:p>
        </p:txBody>
      </p:sp>
      <p:sp>
        <p:nvSpPr>
          <p:cNvPr id="8" name="矩形 7"/>
          <p:cNvSpPr/>
          <p:nvPr/>
        </p:nvSpPr>
        <p:spPr>
          <a:xfrm>
            <a:off x="644115" y="1730703"/>
            <a:ext cx="9005207" cy="2196883"/>
          </a:xfrm>
          <a:prstGeom prst="rect">
            <a:avLst/>
          </a:prstGeom>
        </p:spPr>
        <p:txBody>
          <a:bodyPr wrap="square">
            <a:spAutoFit/>
          </a:bodyPr>
          <a:lstStyle/>
          <a:p>
            <a:pPr marL="285750" indent="-285750">
              <a:lnSpc>
                <a:spcPct val="200000"/>
              </a:lnSpc>
              <a:buFont typeface="Arial" panose="020B0604020202090204" pitchFamily="34" charset="0"/>
              <a:buChar char="•"/>
            </a:pPr>
            <a:r>
              <a:rPr lang="zh-CN" altLang="en-US" sz="2400" dirty="0"/>
              <a:t>商品信息全程实时溯源</a:t>
            </a:r>
            <a:endParaRPr lang="en-US" altLang="zh-CN" sz="2400" dirty="0"/>
          </a:p>
          <a:p>
            <a:pPr marL="285750" indent="-285750">
              <a:lnSpc>
                <a:spcPct val="200000"/>
              </a:lnSpc>
              <a:buFont typeface="Arial" panose="020B0604020202090204" pitchFamily="34" charset="0"/>
              <a:buChar char="•"/>
            </a:pPr>
            <a:r>
              <a:rPr lang="zh-CN" altLang="en-US" sz="2400" dirty="0"/>
              <a:t>商品信息不可篡改</a:t>
            </a:r>
            <a:endParaRPr lang="en-US" altLang="zh-CN" sz="2400" dirty="0"/>
          </a:p>
          <a:p>
            <a:pPr marL="285750" indent="-285750">
              <a:lnSpc>
                <a:spcPct val="200000"/>
              </a:lnSpc>
              <a:buFont typeface="Arial" panose="020B0604020202090204" pitchFamily="34" charset="0"/>
              <a:buChar char="•"/>
            </a:pPr>
            <a:r>
              <a:rPr lang="zh-CN" altLang="zh-CN" sz="2400" dirty="0"/>
              <a:t>降低物流成本</a:t>
            </a:r>
            <a:endParaRPr lang="zh-CN" altLang="en-US" sz="2400" dirty="0">
              <a:latin typeface="微软雅黑" pitchFamily="34" charset="-122"/>
              <a:ea typeface="微软雅黑"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3</a:t>
            </a:r>
            <a:r>
              <a:rPr lang="zh-CN" altLang="en-US" dirty="0"/>
              <a:t>：公益项目</a:t>
            </a:r>
          </a:p>
        </p:txBody>
      </p:sp>
      <p:sp>
        <p:nvSpPr>
          <p:cNvPr id="6" name="矩形 5"/>
          <p:cNvSpPr/>
          <p:nvPr/>
        </p:nvSpPr>
        <p:spPr>
          <a:xfrm>
            <a:off x="307641" y="1038206"/>
            <a:ext cx="8742230" cy="73866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公益领域</a:t>
            </a:r>
            <a:r>
              <a:rPr lang="zh-CN" altLang="en-US" sz="2800" b="1" dirty="0">
                <a:solidFill>
                  <a:srgbClr val="FF0000"/>
                </a:solidFill>
                <a:latin typeface="微软雅黑" pitchFamily="34" charset="-122"/>
                <a:ea typeface="微软雅黑" pitchFamily="34" charset="-122"/>
              </a:rPr>
              <a:t>现状</a:t>
            </a:r>
            <a:r>
              <a:rPr lang="zh-CN" altLang="en-US" sz="2800" b="1" dirty="0">
                <a:solidFill>
                  <a:prstClr val="black"/>
                </a:solidFill>
                <a:latin typeface="微软雅黑" pitchFamily="34" charset="-122"/>
                <a:ea typeface="微软雅黑" pitchFamily="34" charset="-122"/>
              </a:rPr>
              <a:t>：</a:t>
            </a:r>
          </a:p>
        </p:txBody>
      </p:sp>
      <p:sp>
        <p:nvSpPr>
          <p:cNvPr id="10" name="矩形 9"/>
          <p:cNvSpPr/>
          <p:nvPr/>
        </p:nvSpPr>
        <p:spPr>
          <a:xfrm>
            <a:off x="718800" y="2257641"/>
            <a:ext cx="7919912" cy="2571666"/>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2200" b="1" dirty="0">
                <a:latin typeface="微软雅黑" pitchFamily="34" charset="-122"/>
                <a:ea typeface="微软雅黑" pitchFamily="34" charset="-122"/>
              </a:rPr>
              <a:t>信息分散</a:t>
            </a:r>
            <a:r>
              <a:rPr lang="zh-CN" altLang="en-US" sz="2200" dirty="0">
                <a:latin typeface="微软雅黑" pitchFamily="34" charset="-122"/>
                <a:ea typeface="微软雅黑" pitchFamily="34" charset="-122"/>
              </a:rPr>
              <a:t>：</a:t>
            </a:r>
            <a:r>
              <a:rPr lang="zh-CN" altLang="zh-CN" sz="2200" dirty="0">
                <a:latin typeface="微软雅黑" pitchFamily="34" charset="-122"/>
                <a:ea typeface="微软雅黑" pitchFamily="34" charset="-122"/>
              </a:rPr>
              <a:t>公益信息散落在各块，没有被完整的收集和展示</a:t>
            </a:r>
            <a:endParaRPr lang="en-US" altLang="zh-CN" sz="2200" dirty="0">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sz="2200" b="1" dirty="0">
                <a:latin typeface="微软雅黑" pitchFamily="34" charset="-122"/>
                <a:ea typeface="微软雅黑" pitchFamily="34" charset="-122"/>
              </a:rPr>
              <a:t>不可追踪</a:t>
            </a:r>
            <a:r>
              <a:rPr lang="zh-CN" altLang="en-US" sz="2200" dirty="0">
                <a:latin typeface="微软雅黑" pitchFamily="34" charset="-122"/>
                <a:ea typeface="微软雅黑" pitchFamily="34" charset="-122"/>
              </a:rPr>
              <a:t>：</a:t>
            </a:r>
            <a:r>
              <a:rPr lang="zh-CN" altLang="zh-CN" sz="2200" dirty="0">
                <a:latin typeface="微软雅黑" pitchFamily="34" charset="-122"/>
                <a:ea typeface="微软雅黑" pitchFamily="34" charset="-122"/>
              </a:rPr>
              <a:t>难以高效地追踪公益资金流向，无法确保善款真正帮助了受助对象</a:t>
            </a:r>
            <a:endParaRPr lang="en-US" altLang="zh-CN" sz="2200" dirty="0">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sz="2200" b="1" dirty="0">
                <a:latin typeface="微软雅黑" pitchFamily="34" charset="-122"/>
                <a:ea typeface="微软雅黑" pitchFamily="34" charset="-122"/>
              </a:rPr>
              <a:t>多方审计</a:t>
            </a:r>
            <a:r>
              <a:rPr lang="zh-CN" altLang="en-US" sz="2200" dirty="0">
                <a:latin typeface="微软雅黑" pitchFamily="34" charset="-122"/>
                <a:ea typeface="微软雅黑" pitchFamily="34" charset="-122"/>
              </a:rPr>
              <a:t>：</a:t>
            </a:r>
            <a:r>
              <a:rPr lang="zh-CN" altLang="zh-CN" sz="2200" dirty="0">
                <a:latin typeface="微软雅黑" pitchFamily="34" charset="-122"/>
                <a:ea typeface="微软雅黑" pitchFamily="34" charset="-122"/>
              </a:rPr>
              <a:t>公益需要多方对慈善进行更有效的监督</a:t>
            </a:r>
            <a:r>
              <a:rPr lang="zh-CN" altLang="en-US" sz="2200" dirty="0">
                <a:latin typeface="微软雅黑" pitchFamily="34" charset="-122"/>
                <a:ea typeface="微软雅黑" pitchFamily="34" charset="-122"/>
              </a:rPr>
              <a:t>，进行</a:t>
            </a:r>
            <a:r>
              <a:rPr lang="zh-CN" altLang="zh-CN" sz="2200" dirty="0">
                <a:latin typeface="微软雅黑" pitchFamily="34" charset="-122"/>
                <a:ea typeface="微软雅黑" pitchFamily="34" charset="-122"/>
              </a:rPr>
              <a:t>事后审计</a:t>
            </a:r>
            <a:endParaRPr lang="zh-CN" altLang="en-US" sz="2200" dirty="0">
              <a:latin typeface="微软雅黑" pitchFamily="34" charset="-122"/>
              <a:ea typeface="微软雅黑"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3</a:t>
            </a:r>
            <a:r>
              <a:rPr lang="zh-CN" altLang="en-US" dirty="0"/>
              <a:t>：公益项目</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将公益资金流用区块链记录</a:t>
            </a:r>
          </a:p>
        </p:txBody>
      </p:sp>
      <p:pic>
        <p:nvPicPr>
          <p:cNvPr id="2" name="图片 1"/>
          <p:cNvPicPr>
            <a:picLocks noChangeAspect="1"/>
          </p:cNvPicPr>
          <p:nvPr/>
        </p:nvPicPr>
        <p:blipFill>
          <a:blip r:embed="rId2" cstate="print"/>
          <a:stretch>
            <a:fillRect/>
          </a:stretch>
        </p:blipFill>
        <p:spPr>
          <a:xfrm>
            <a:off x="2221418" y="1700760"/>
            <a:ext cx="5204959" cy="473720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3</a:t>
            </a:r>
            <a:r>
              <a:rPr lang="zh-CN" altLang="en-US" dirty="0"/>
              <a:t>：公益项目</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应用实例：</a:t>
            </a:r>
          </a:p>
        </p:txBody>
      </p:sp>
      <p:pic>
        <p:nvPicPr>
          <p:cNvPr id="13316" name="Picture 4" descr="http://d.ifengimg.com/mw640_q100/p1.ifengimg.com/ifengiclient/ipic/20161226/default_3114_a3553256f38045c83f4abf443e482b5c_w315_h54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550" y="1944914"/>
            <a:ext cx="2518538" cy="434147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d.ifengimg.com/mw640_q100/p2.ifengimg.com/ifengiclient/ipic/20161226/default_3114_565c2cf65398315d81f0c8e55e4f9f5d_w310_h1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956" y="1944914"/>
            <a:ext cx="2952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d.ifengimg.com/mw640_q100/p2.ifengimg.com/ifengiclient/ipic/20161226/default_3114_c5b9b237360464b603ca5d8dae532faf_w311_h53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4575" y="1944914"/>
            <a:ext cx="2629139" cy="4497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3</a:t>
            </a:r>
            <a:r>
              <a:rPr lang="zh-CN" altLang="en-US" dirty="0"/>
              <a:t>：公益项目</a:t>
            </a:r>
          </a:p>
        </p:txBody>
      </p:sp>
      <p:sp>
        <p:nvSpPr>
          <p:cNvPr id="6" name="矩形 5"/>
          <p:cNvSpPr/>
          <p:nvPr/>
        </p:nvSpPr>
        <p:spPr>
          <a:xfrm>
            <a:off x="307641" y="1038206"/>
            <a:ext cx="8742230" cy="73866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a:t>
            </a:r>
            <a:r>
              <a:rPr lang="zh-CN" altLang="en-US" sz="2800" b="1" dirty="0">
                <a:solidFill>
                  <a:srgbClr val="FF0000"/>
                </a:solidFill>
                <a:latin typeface="微软雅黑" pitchFamily="34" charset="-122"/>
                <a:ea typeface="微软雅黑" pitchFamily="34" charset="-122"/>
              </a:rPr>
              <a:t>区块链</a:t>
            </a:r>
            <a:r>
              <a:rPr lang="zh-CN" altLang="en-US" sz="2800" b="1" dirty="0">
                <a:solidFill>
                  <a:prstClr val="black"/>
                </a:solidFill>
                <a:latin typeface="微软雅黑" pitchFamily="34" charset="-122"/>
                <a:ea typeface="微软雅黑" pitchFamily="34" charset="-122"/>
              </a:rPr>
              <a:t>应用于公益项目的</a:t>
            </a:r>
            <a:r>
              <a:rPr lang="zh-CN" altLang="en-US" sz="2800" b="1" dirty="0">
                <a:solidFill>
                  <a:srgbClr val="FF0000"/>
                </a:solidFill>
                <a:latin typeface="微软雅黑" pitchFamily="34" charset="-122"/>
                <a:ea typeface="微软雅黑" pitchFamily="34" charset="-122"/>
              </a:rPr>
              <a:t>优势</a:t>
            </a:r>
            <a:r>
              <a:rPr lang="zh-CN" altLang="en-US" sz="2800" b="1" dirty="0">
                <a:solidFill>
                  <a:prstClr val="black"/>
                </a:solidFill>
                <a:latin typeface="微软雅黑" pitchFamily="34" charset="-122"/>
                <a:ea typeface="微软雅黑" pitchFamily="34" charset="-122"/>
              </a:rPr>
              <a:t>：</a:t>
            </a:r>
          </a:p>
        </p:txBody>
      </p:sp>
      <p:sp>
        <p:nvSpPr>
          <p:cNvPr id="10" name="矩形 9"/>
          <p:cNvSpPr/>
          <p:nvPr/>
        </p:nvSpPr>
        <p:spPr>
          <a:xfrm>
            <a:off x="686633" y="1979346"/>
            <a:ext cx="7919912" cy="3046988"/>
          </a:xfrm>
          <a:prstGeom prst="rect">
            <a:avLst/>
          </a:prstGeom>
        </p:spPr>
        <p:txBody>
          <a:bodyPr wrap="square">
            <a:spAutoFit/>
          </a:bodyPr>
          <a:lstStyle/>
          <a:p>
            <a:pPr marL="285750" indent="-285750">
              <a:lnSpc>
                <a:spcPct val="200000"/>
              </a:lnSpc>
              <a:buFont typeface="Arial" panose="020B0604020202090204" pitchFamily="34" charset="0"/>
              <a:buChar char="•"/>
            </a:pPr>
            <a:r>
              <a:rPr lang="zh-CN" altLang="en-US" sz="2400" b="1" dirty="0">
                <a:latin typeface="微软雅黑" pitchFamily="34" charset="-122"/>
                <a:ea typeface="微软雅黑" pitchFamily="34" charset="-122"/>
              </a:rPr>
              <a:t>公开透明</a:t>
            </a:r>
            <a:r>
              <a:rPr lang="zh-CN" altLang="en-US" sz="2400" dirty="0">
                <a:latin typeface="微软雅黑" pitchFamily="34" charset="-122"/>
                <a:ea typeface="微软雅黑" pitchFamily="34" charset="-122"/>
              </a:rPr>
              <a:t>促进各方信息趋于真实</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分布式账本利于违法行为</a:t>
            </a:r>
            <a:r>
              <a:rPr lang="zh-CN" altLang="en-US" sz="2400" b="1" dirty="0">
                <a:latin typeface="微软雅黑" pitchFamily="34" charset="-122"/>
                <a:ea typeface="微软雅黑" pitchFamily="34" charset="-122"/>
              </a:rPr>
              <a:t>举证</a:t>
            </a:r>
            <a:endParaRPr lang="en-US" altLang="zh-CN" sz="2400" b="1"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时间戳获得</a:t>
            </a:r>
            <a:r>
              <a:rPr lang="zh-CN" altLang="en-US" sz="2400" b="1" dirty="0">
                <a:latin typeface="微软雅黑" pitchFamily="34" charset="-122"/>
                <a:ea typeface="微软雅黑" pitchFamily="34" charset="-122"/>
              </a:rPr>
              <a:t>公众信任</a:t>
            </a:r>
            <a:endParaRPr lang="en-US" altLang="zh-CN" sz="2400" b="1"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去中心化</a:t>
            </a:r>
            <a:r>
              <a:rPr lang="zh-CN" altLang="en-US" sz="2400" b="1" dirty="0">
                <a:latin typeface="微软雅黑" pitchFamily="34" charset="-122"/>
                <a:ea typeface="微软雅黑" pitchFamily="34" charset="-122"/>
              </a:rPr>
              <a:t>降低交易成本</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http://www.generalichina.com/r/cms/www/images/img_0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430" b="-545"/>
          <a:stretch>
            <a:fillRect/>
          </a:stretch>
        </p:blipFill>
        <p:spPr bwMode="auto">
          <a:xfrm>
            <a:off x="4000544" y="1038206"/>
            <a:ext cx="4238171" cy="533356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4</a:t>
            </a:r>
            <a:r>
              <a:rPr lang="zh-CN" altLang="en-US" dirty="0"/>
              <a:t>：保险行业</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en-US" altLang="zh-CN" sz="2800" b="1" dirty="0">
                <a:solidFill>
                  <a:prstClr val="black"/>
                </a:solidFill>
                <a:latin typeface="微软雅黑" pitchFamily="34" charset="-122"/>
                <a:ea typeface="微软雅黑" pitchFamily="34" charset="-122"/>
              </a:rPr>
              <a:t> </a:t>
            </a:r>
            <a:r>
              <a:rPr lang="zh-CN" altLang="en-US" sz="2800" b="1" dirty="0">
                <a:solidFill>
                  <a:prstClr val="black"/>
                </a:solidFill>
                <a:latin typeface="微软雅黑" pitchFamily="34" charset="-122"/>
                <a:ea typeface="微软雅黑" pitchFamily="34" charset="-122"/>
              </a:rPr>
              <a:t>保险行业痛点：</a:t>
            </a:r>
          </a:p>
        </p:txBody>
      </p:sp>
      <p:sp>
        <p:nvSpPr>
          <p:cNvPr id="4" name="文本框 3"/>
          <p:cNvSpPr txBox="1"/>
          <p:nvPr/>
        </p:nvSpPr>
        <p:spPr>
          <a:xfrm>
            <a:off x="696685" y="2685143"/>
            <a:ext cx="5631543" cy="1569660"/>
          </a:xfrm>
          <a:prstGeom prst="rect">
            <a:avLst/>
          </a:prstGeom>
          <a:noFill/>
        </p:spPr>
        <p:txBody>
          <a:bodyPr wrap="square" rtlCol="0">
            <a:spAutoFit/>
          </a:bodyPr>
          <a:lstStyle/>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存在</a:t>
            </a:r>
            <a:r>
              <a:rPr lang="zh-CN" altLang="en-US" sz="2400" b="1" dirty="0">
                <a:latin typeface="微软雅黑" pitchFamily="34" charset="-122"/>
                <a:ea typeface="微软雅黑" pitchFamily="34" charset="-122"/>
              </a:rPr>
              <a:t>欺诈</a:t>
            </a:r>
            <a:r>
              <a:rPr lang="zh-CN" altLang="en-US" sz="2400" dirty="0">
                <a:latin typeface="微软雅黑" pitchFamily="34" charset="-122"/>
                <a:ea typeface="微软雅黑" pitchFamily="34" charset="-122"/>
              </a:rPr>
              <a:t>行为</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b="1" dirty="0">
                <a:latin typeface="微软雅黑" pitchFamily="34" charset="-122"/>
                <a:ea typeface="微软雅黑" pitchFamily="34" charset="-122"/>
              </a:rPr>
              <a:t>理赔</a:t>
            </a:r>
            <a:r>
              <a:rPr lang="zh-CN" altLang="en-US" sz="2400" dirty="0">
                <a:latin typeface="微软雅黑" pitchFamily="34" charset="-122"/>
                <a:ea typeface="微软雅黑" pitchFamily="34" charset="-122"/>
              </a:rPr>
              <a:t>流程</a:t>
            </a:r>
            <a:r>
              <a:rPr lang="zh-CN" altLang="en-US" sz="2400" b="1" dirty="0">
                <a:latin typeface="微软雅黑" pitchFamily="34" charset="-122"/>
                <a:ea typeface="微软雅黑" pitchFamily="34" charset="-122"/>
              </a:rPr>
              <a:t>繁琐</a:t>
            </a:r>
            <a:r>
              <a:rPr lang="zh-CN" altLang="en-US" sz="2400" dirty="0">
                <a:latin typeface="微软雅黑" pitchFamily="34" charset="-122"/>
                <a:ea typeface="微软雅黑" pitchFamily="34" charset="-122"/>
              </a:rPr>
              <a:t>耗时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latin typeface="微软雅黑" pitchFamily="34" charset="-122"/>
                <a:ea typeface="微软雅黑" pitchFamily="34" charset="-122"/>
              </a:rPr>
              <a:t>课程信息</a:t>
            </a:r>
          </a:p>
        </p:txBody>
      </p:sp>
      <p:sp>
        <p:nvSpPr>
          <p:cNvPr id="3075" name="内容占位符 2"/>
          <p:cNvSpPr>
            <a:spLocks noGrp="1"/>
          </p:cNvSpPr>
          <p:nvPr>
            <p:ph idx="1"/>
          </p:nvPr>
        </p:nvSpPr>
        <p:spPr bwMode="auto">
          <a:xfrm>
            <a:off x="406400" y="1259142"/>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latin typeface="微软雅黑" pitchFamily="34" charset="-122"/>
                <a:ea typeface="微软雅黑" pitchFamily="34" charset="-122"/>
              </a:rPr>
              <a:t>课程名称：</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区块链原理与技术</a:t>
            </a:r>
            <a:r>
              <a:rPr lang="en-US" altLang="zh-CN" dirty="0">
                <a:latin typeface="微软雅黑" pitchFamily="34" charset="-122"/>
                <a:ea typeface="微软雅黑" pitchFamily="34" charset="-122"/>
              </a:rPr>
              <a:t>》</a:t>
            </a:r>
          </a:p>
          <a:p>
            <a:pPr lvl="1"/>
            <a:r>
              <a:rPr lang="zh-CN" altLang="en-US" sz="2200" dirty="0">
                <a:latin typeface="微软雅黑" pitchFamily="34" charset="-122"/>
                <a:ea typeface="微软雅黑" pitchFamily="34" charset="-122"/>
              </a:rPr>
              <a:t>浅显易懂地介绍各种区块链底层原理与技术</a:t>
            </a:r>
            <a:endParaRPr lang="en-US" altLang="zh-CN" sz="2200"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培养区块链应用的开发能力</a:t>
            </a:r>
            <a:endParaRPr lang="en-US" altLang="zh-CN" sz="2200"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启发区块链科研</a:t>
            </a:r>
            <a:endParaRPr lang="en-US" altLang="zh-CN" sz="2200"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其他课程：北大肖臻老师 </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站</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教材（仅供参考）</a:t>
            </a:r>
            <a:endParaRPr lang="en-US" altLang="zh-CN" dirty="0">
              <a:latin typeface="微软雅黑" pitchFamily="34" charset="-122"/>
              <a:ea typeface="微软雅黑" pitchFamily="34" charset="-122"/>
            </a:endParaRPr>
          </a:p>
          <a:p>
            <a:pPr lvl="1"/>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区块链原理与技术</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 郑子彬、陈伟利、郑佩霖</a:t>
            </a:r>
            <a:endParaRPr lang="en-US" altLang="zh-CN" sz="2000" dirty="0">
              <a:latin typeface="微软雅黑" pitchFamily="34" charset="-122"/>
              <a:ea typeface="微软雅黑" pitchFamily="34" charset="-122"/>
            </a:endParaRPr>
          </a:p>
          <a:p>
            <a:pPr lvl="1"/>
            <a:r>
              <a:rPr lang="zh-CN" altLang="en-US" sz="2000" dirty="0">
                <a:latin typeface="微软雅黑" pitchFamily="34" charset="-122"/>
                <a:ea typeface="微软雅黑" pitchFamily="34" charset="-122"/>
              </a:rPr>
              <a:t>最新顶会区块链论文</a:t>
            </a:r>
            <a:endParaRPr lang="en-US" altLang="zh-CN" sz="2000" dirty="0">
              <a:latin typeface="微软雅黑" pitchFamily="34" charset="-122"/>
              <a:ea typeface="微软雅黑" pitchFamily="34" charset="-122"/>
            </a:endParaRPr>
          </a:p>
          <a:p>
            <a:pPr lvl="1"/>
            <a:endParaRPr lang="zh-CN" altLang="en-US"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4</a:t>
            </a:r>
            <a:r>
              <a:rPr lang="zh-CN" altLang="en-US" dirty="0"/>
              <a:t>：保险行业</a:t>
            </a:r>
          </a:p>
        </p:txBody>
      </p:sp>
      <p:sp>
        <p:nvSpPr>
          <p:cNvPr id="6" name="矩形 5"/>
          <p:cNvSpPr/>
          <p:nvPr/>
        </p:nvSpPr>
        <p:spPr>
          <a:xfrm>
            <a:off x="307641" y="1038206"/>
            <a:ext cx="8742230" cy="73866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en-US" altLang="zh-CN" sz="2800" b="1" dirty="0">
                <a:solidFill>
                  <a:prstClr val="black"/>
                </a:solidFill>
                <a:latin typeface="微软雅黑" pitchFamily="34" charset="-122"/>
                <a:ea typeface="微软雅黑" pitchFamily="34" charset="-122"/>
              </a:rPr>
              <a:t> </a:t>
            </a:r>
            <a:r>
              <a:rPr lang="zh-CN" altLang="en-US" sz="2800" b="1" dirty="0">
                <a:solidFill>
                  <a:prstClr val="black"/>
                </a:solidFill>
                <a:latin typeface="微软雅黑" pitchFamily="34" charset="-122"/>
                <a:ea typeface="微软雅黑" pitchFamily="34" charset="-122"/>
              </a:rPr>
              <a:t>区块链在保险行业的</a:t>
            </a:r>
            <a:r>
              <a:rPr lang="zh-CN" altLang="en-US" sz="2800" b="1" dirty="0">
                <a:solidFill>
                  <a:srgbClr val="FF0000"/>
                </a:solidFill>
                <a:latin typeface="微软雅黑" pitchFamily="34" charset="-122"/>
                <a:ea typeface="微软雅黑" pitchFamily="34" charset="-122"/>
              </a:rPr>
              <a:t>应用</a:t>
            </a:r>
            <a:r>
              <a:rPr lang="zh-CN" altLang="en-US" sz="2800" b="1" dirty="0">
                <a:solidFill>
                  <a:prstClr val="black"/>
                </a:solidFill>
                <a:latin typeface="微软雅黑" pitchFamily="34" charset="-122"/>
                <a:ea typeface="微软雅黑" pitchFamily="34" charset="-122"/>
              </a:rPr>
              <a:t>：</a:t>
            </a:r>
          </a:p>
        </p:txBody>
      </p:sp>
      <p:sp>
        <p:nvSpPr>
          <p:cNvPr id="2" name="文本框 1"/>
          <p:cNvSpPr txBox="1"/>
          <p:nvPr/>
        </p:nvSpPr>
        <p:spPr>
          <a:xfrm>
            <a:off x="602145" y="1858085"/>
            <a:ext cx="8541855" cy="4524315"/>
          </a:xfrm>
          <a:prstGeom prst="rect">
            <a:avLst/>
          </a:prstGeom>
          <a:noFill/>
        </p:spPr>
        <p:txBody>
          <a:bodyPr wrap="square" rtlCol="0">
            <a:spAutoFit/>
          </a:bodyPr>
          <a:lstStyle/>
          <a:p>
            <a:pPr marL="285750" indent="-285750">
              <a:lnSpc>
                <a:spcPct val="200000"/>
              </a:lnSpc>
              <a:buFont typeface="Arial" panose="020B0604020202090204" pitchFamily="34" charset="0"/>
              <a:buChar char="•"/>
            </a:pPr>
            <a:r>
              <a:rPr lang="zh-CN" altLang="zh-CN" sz="2400" b="1" dirty="0">
                <a:solidFill>
                  <a:srgbClr val="0432FF"/>
                </a:solidFill>
                <a:latin typeface="微软雅黑" pitchFamily="34" charset="-122"/>
                <a:ea typeface="微软雅黑" pitchFamily="34" charset="-122"/>
              </a:rPr>
              <a:t>欺诈识别</a:t>
            </a:r>
            <a:r>
              <a:rPr lang="zh-CN" altLang="zh-CN" sz="2400" b="1" dirty="0">
                <a:latin typeface="微软雅黑" pitchFamily="34" charset="-122"/>
                <a:ea typeface="微软雅黑" pitchFamily="34" charset="-122"/>
              </a:rPr>
              <a:t>和</a:t>
            </a:r>
            <a:r>
              <a:rPr lang="zh-CN" altLang="zh-CN" sz="2400" b="1" dirty="0">
                <a:solidFill>
                  <a:srgbClr val="0432FF"/>
                </a:solidFill>
                <a:latin typeface="微软雅黑" pitchFamily="34" charset="-122"/>
                <a:ea typeface="微软雅黑" pitchFamily="34" charset="-122"/>
              </a:rPr>
              <a:t>风险防范</a:t>
            </a:r>
            <a:r>
              <a:rPr lang="zh-CN" altLang="zh-CN" sz="2400" b="1" dirty="0">
                <a:latin typeface="微软雅黑" pitchFamily="34" charset="-122"/>
                <a:ea typeface="微软雅黑" pitchFamily="34" charset="-122"/>
              </a:rPr>
              <a:t>：</a:t>
            </a:r>
            <a:r>
              <a:rPr lang="zh-CN" altLang="zh-CN" sz="2400" dirty="0">
                <a:latin typeface="微软雅黑" pitchFamily="34" charset="-122"/>
                <a:ea typeface="微软雅黑" pitchFamily="34" charset="-122"/>
              </a:rPr>
              <a:t>通过将保险索赔置于不可更改的总帐下，区块链有助于</a:t>
            </a:r>
            <a:r>
              <a:rPr lang="zh-CN" altLang="zh-CN" sz="2400" b="1" dirty="0">
                <a:solidFill>
                  <a:srgbClr val="0432FF"/>
                </a:solidFill>
                <a:latin typeface="微软雅黑" pitchFamily="34" charset="-122"/>
                <a:ea typeface="微软雅黑" pitchFamily="34" charset="-122"/>
              </a:rPr>
              <a:t>消除</a:t>
            </a:r>
            <a:r>
              <a:rPr lang="zh-CN" altLang="zh-CN" sz="2400" dirty="0">
                <a:latin typeface="微软雅黑" pitchFamily="34" charset="-122"/>
                <a:ea typeface="微软雅黑" pitchFamily="34" charset="-122"/>
              </a:rPr>
              <a:t>保险业中常见的</a:t>
            </a:r>
            <a:r>
              <a:rPr lang="zh-CN" altLang="zh-CN" sz="2400" b="1" dirty="0">
                <a:solidFill>
                  <a:srgbClr val="0432FF"/>
                </a:solidFill>
                <a:latin typeface="微软雅黑" pitchFamily="34" charset="-122"/>
                <a:ea typeface="微软雅黑" pitchFamily="34" charset="-122"/>
              </a:rPr>
              <a:t>欺诈源</a:t>
            </a:r>
            <a:r>
              <a:rPr lang="zh-CN" altLang="zh-CN"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endParaRPr lang="zh-CN"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zh-CN" sz="2400" b="1" dirty="0">
                <a:latin typeface="微软雅黑" pitchFamily="34" charset="-122"/>
                <a:ea typeface="微软雅黑" pitchFamily="34" charset="-122"/>
              </a:rPr>
              <a:t>财产保险和意外伤害保险：</a:t>
            </a:r>
            <a:r>
              <a:rPr lang="zh-CN" altLang="zh-CN" sz="2400" dirty="0">
                <a:latin typeface="微软雅黑" pitchFamily="34" charset="-122"/>
                <a:ea typeface="微软雅黑" pitchFamily="34" charset="-122"/>
              </a:rPr>
              <a:t>以</a:t>
            </a:r>
            <a:r>
              <a:rPr lang="zh-CN" altLang="zh-CN" sz="2400" dirty="0">
                <a:solidFill>
                  <a:srgbClr val="0432FF"/>
                </a:solidFill>
                <a:latin typeface="微软雅黑" pitchFamily="34" charset="-122"/>
                <a:ea typeface="微软雅黑" pitchFamily="34" charset="-122"/>
              </a:rPr>
              <a:t>智能合约</a:t>
            </a:r>
            <a:r>
              <a:rPr lang="zh-CN" altLang="zh-CN" sz="2400" dirty="0">
                <a:latin typeface="微软雅黑" pitchFamily="34" charset="-122"/>
                <a:ea typeface="微软雅黑" pitchFamily="34" charset="-122"/>
              </a:rPr>
              <a:t>形式载录的保单和共享账本可</a:t>
            </a:r>
            <a:r>
              <a:rPr lang="zh-CN" altLang="zh-CN" sz="2400" b="1" dirty="0">
                <a:latin typeface="微软雅黑" pitchFamily="34" charset="-122"/>
                <a:ea typeface="微软雅黑" pitchFamily="34" charset="-122"/>
              </a:rPr>
              <a:t>提高</a:t>
            </a:r>
            <a:r>
              <a:rPr lang="zh-CN" altLang="zh-CN" sz="2400" dirty="0">
                <a:latin typeface="微软雅黑" pitchFamily="34" charset="-122"/>
                <a:ea typeface="微软雅黑" pitchFamily="34" charset="-122"/>
              </a:rPr>
              <a:t>财产保险和意外伤害保险的</a:t>
            </a:r>
            <a:r>
              <a:rPr lang="zh-CN" altLang="zh-CN" sz="2400" b="1" dirty="0">
                <a:latin typeface="微软雅黑" pitchFamily="34" charset="-122"/>
                <a:ea typeface="微软雅黑" pitchFamily="34" charset="-122"/>
              </a:rPr>
              <a:t>效率</a:t>
            </a:r>
            <a:r>
              <a:rPr lang="zh-CN" altLang="zh-CN" sz="2400" dirty="0">
                <a:latin typeface="微软雅黑" pitchFamily="34" charset="-122"/>
                <a:ea typeface="微软雅黑" pitchFamily="34" charset="-122"/>
              </a:rPr>
              <a:t>。</a:t>
            </a:r>
          </a:p>
          <a:p>
            <a:pPr>
              <a:lnSpc>
                <a:spcPct val="200000"/>
              </a:lnSpc>
            </a:pPr>
            <a:endParaRPr lang="zh-CN" altLang="en-US" sz="2400" dirty="0">
              <a:latin typeface="微软雅黑" pitchFamily="34" charset="-122"/>
              <a:ea typeface="微软雅黑"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4</a:t>
            </a:r>
            <a:r>
              <a:rPr lang="zh-CN" altLang="en-US" dirty="0"/>
              <a:t>：保险行业</a:t>
            </a:r>
          </a:p>
        </p:txBody>
      </p:sp>
      <p:grpSp>
        <p:nvGrpSpPr>
          <p:cNvPr id="9" name="组合 8"/>
          <p:cNvGrpSpPr/>
          <p:nvPr/>
        </p:nvGrpSpPr>
        <p:grpSpPr>
          <a:xfrm>
            <a:off x="225044" y="2240388"/>
            <a:ext cx="8690678" cy="3115384"/>
            <a:chOff x="196015" y="2211359"/>
            <a:chExt cx="8690678" cy="3115384"/>
          </a:xfrm>
        </p:grpSpPr>
        <p:pic>
          <p:nvPicPr>
            <p:cNvPr id="12300" name="Picture 12" descr="âblockchain insuranceâçå¾çæç´¢ç»æ"/>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1" t="16452" r="-852" b="37773"/>
            <a:stretch>
              <a:fillRect/>
            </a:stretch>
          </p:blipFill>
          <p:spPr bwMode="auto">
            <a:xfrm>
              <a:off x="196015" y="2762926"/>
              <a:ext cx="8559756" cy="1721757"/>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p:cNvSpPr/>
            <p:nvPr/>
          </p:nvSpPr>
          <p:spPr bwMode="auto">
            <a:xfrm>
              <a:off x="211611" y="2220730"/>
              <a:ext cx="1330659" cy="401954"/>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b="1" dirty="0">
                  <a:latin typeface="微软雅黑" pitchFamily="34" charset="-122"/>
                  <a:ea typeface="微软雅黑" pitchFamily="34" charset="-122"/>
                </a:rPr>
                <a:t>产品管理</a:t>
              </a:r>
              <a:endParaRPr kumimoji="0" lang="zh-CN" altLang="en-US"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7" name="圆角矩形 16"/>
            <p:cNvSpPr/>
            <p:nvPr/>
          </p:nvSpPr>
          <p:spPr bwMode="auto">
            <a:xfrm>
              <a:off x="1682674" y="2211359"/>
              <a:ext cx="1130284" cy="401954"/>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b="1" dirty="0">
                  <a:latin typeface="微软雅黑" pitchFamily="34" charset="-122"/>
                  <a:ea typeface="微软雅黑" pitchFamily="34" charset="-122"/>
                </a:rPr>
                <a:t>营销</a:t>
              </a:r>
              <a:endParaRPr kumimoji="0" lang="zh-CN" altLang="en-US"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8" name="圆角矩形 17"/>
            <p:cNvSpPr/>
            <p:nvPr/>
          </p:nvSpPr>
          <p:spPr bwMode="auto">
            <a:xfrm>
              <a:off x="3015469" y="2220730"/>
              <a:ext cx="1460424" cy="467389"/>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b="1" dirty="0">
                  <a:latin typeface="微软雅黑" pitchFamily="34" charset="-122"/>
                  <a:ea typeface="微软雅黑" pitchFamily="34" charset="-122"/>
                </a:rPr>
                <a:t>销售分配</a:t>
              </a:r>
              <a:endParaRPr kumimoji="0" lang="zh-CN" altLang="en-US"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9" name="圆角矩形 18"/>
            <p:cNvSpPr/>
            <p:nvPr/>
          </p:nvSpPr>
          <p:spPr bwMode="auto">
            <a:xfrm>
              <a:off x="4451304" y="2211359"/>
              <a:ext cx="1444960" cy="401954"/>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b="1" dirty="0">
                  <a:latin typeface="微软雅黑" pitchFamily="34" charset="-122"/>
                  <a:ea typeface="微软雅黑" pitchFamily="34" charset="-122"/>
                </a:rPr>
                <a:t>保险业务</a:t>
              </a:r>
              <a:endParaRPr kumimoji="0" lang="zh-CN" altLang="en-US"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0" name="圆角矩形 19"/>
            <p:cNvSpPr/>
            <p:nvPr/>
          </p:nvSpPr>
          <p:spPr bwMode="auto">
            <a:xfrm>
              <a:off x="5946956" y="2211359"/>
              <a:ext cx="1260717" cy="401954"/>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b="1" dirty="0">
                  <a:latin typeface="微软雅黑" pitchFamily="34" charset="-122"/>
                  <a:ea typeface="微软雅黑" pitchFamily="34" charset="-122"/>
                </a:rPr>
                <a:t>政策服务</a:t>
              </a:r>
              <a:endParaRPr kumimoji="0" lang="zh-CN" altLang="en-US"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1" name="圆角矩形 20"/>
            <p:cNvSpPr/>
            <p:nvPr/>
          </p:nvSpPr>
          <p:spPr bwMode="auto">
            <a:xfrm>
              <a:off x="7384927" y="2217390"/>
              <a:ext cx="1370843" cy="480102"/>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b="1" dirty="0">
                  <a:latin typeface="微软雅黑" pitchFamily="34" charset="-122"/>
                  <a:ea typeface="微软雅黑" pitchFamily="34" charset="-122"/>
                </a:rPr>
                <a:t>索赔管理</a:t>
              </a:r>
              <a:endParaRPr kumimoji="0" lang="zh-CN" altLang="en-US"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3015469" y="4484683"/>
              <a:ext cx="5871224" cy="842060"/>
            </a:xfrm>
            <a:prstGeom prst="round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2000" dirty="0">
                  <a:latin typeface="微软雅黑" pitchFamily="34" charset="-122"/>
                  <a:ea typeface="微软雅黑" pitchFamily="34" charset="-122"/>
                </a:rPr>
                <a:t>通过</a:t>
              </a:r>
              <a:r>
                <a:rPr lang="zh-CN" altLang="en-US" sz="2000" b="1" dirty="0">
                  <a:solidFill>
                    <a:srgbClr val="FF0000"/>
                  </a:solidFill>
                  <a:latin typeface="微软雅黑" pitchFamily="34" charset="-122"/>
                  <a:ea typeface="微软雅黑" pitchFamily="34" charset="-122"/>
                </a:rPr>
                <a:t>智能合约</a:t>
              </a:r>
              <a:r>
                <a:rPr lang="zh-CN" altLang="en-US" sz="2000" dirty="0">
                  <a:latin typeface="微软雅黑" pitchFamily="34" charset="-122"/>
                  <a:ea typeface="微软雅黑" pitchFamily="34" charset="-122"/>
                </a:rPr>
                <a:t>实现</a:t>
              </a:r>
              <a:r>
                <a:rPr lang="zh-CN" altLang="en-US" sz="2000" dirty="0">
                  <a:solidFill>
                    <a:srgbClr val="0432FF"/>
                  </a:solidFill>
                  <a:latin typeface="微软雅黑" pitchFamily="34" charset="-122"/>
                  <a:ea typeface="微软雅黑" pitchFamily="34" charset="-122"/>
                </a:rPr>
                <a:t>业务规则编写</a:t>
              </a:r>
              <a:r>
                <a:rPr lang="zh-CN" altLang="en-US" sz="2000" dirty="0">
                  <a:latin typeface="微软雅黑" pitchFamily="34" charset="-122"/>
                  <a:ea typeface="微软雅黑" pitchFamily="34" charset="-122"/>
                </a:rPr>
                <a:t>和自动处理理赔，并将</a:t>
              </a:r>
              <a:r>
                <a:rPr lang="zh-CN" altLang="en-US" sz="2000" dirty="0">
                  <a:solidFill>
                    <a:srgbClr val="0432FF"/>
                  </a:solidFill>
                  <a:latin typeface="微软雅黑" pitchFamily="34" charset="-122"/>
                  <a:ea typeface="微软雅黑" pitchFamily="34" charset="-122"/>
                </a:rPr>
                <a:t>索赔信息</a:t>
              </a:r>
              <a:r>
                <a:rPr lang="zh-CN" altLang="en-US" sz="2000" dirty="0">
                  <a:latin typeface="微软雅黑" pitchFamily="34" charset="-122"/>
                  <a:ea typeface="微软雅黑" pitchFamily="34" charset="-122"/>
                </a:rPr>
                <a:t>记录放在</a:t>
              </a:r>
              <a:r>
                <a:rPr lang="zh-CN" altLang="en-US" sz="2000" dirty="0">
                  <a:solidFill>
                    <a:srgbClr val="0432FF"/>
                  </a:solidFill>
                  <a:latin typeface="微软雅黑" pitchFamily="34" charset="-122"/>
                  <a:ea typeface="微软雅黑" pitchFamily="34" charset="-122"/>
                </a:rPr>
                <a:t>链上</a:t>
              </a:r>
              <a:endParaRPr lang="en-US" altLang="zh-CN" sz="2000" dirty="0">
                <a:solidFill>
                  <a:srgbClr val="0432FF"/>
                </a:solidFill>
                <a:latin typeface="微软雅黑" pitchFamily="34" charset="-122"/>
                <a:ea typeface="微软雅黑" pitchFamily="34" charset="-122"/>
              </a:endParaRPr>
            </a:p>
          </p:txBody>
        </p:sp>
      </p:grpSp>
      <p:sp>
        <p:nvSpPr>
          <p:cNvPr id="10" name="矩形 9"/>
          <p:cNvSpPr/>
          <p:nvPr/>
        </p:nvSpPr>
        <p:spPr>
          <a:xfrm>
            <a:off x="352015" y="1218525"/>
            <a:ext cx="4063933" cy="662554"/>
          </a:xfrm>
          <a:prstGeom prst="rect">
            <a:avLst/>
          </a:prstGeom>
        </p:spPr>
        <p:txBody>
          <a:bodyPr wrap="non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区块链应用于保险行业</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5</a:t>
            </a:r>
            <a:r>
              <a:rPr lang="zh-CN" altLang="en-US" dirty="0"/>
              <a:t>：医疗数据管理</a:t>
            </a:r>
          </a:p>
        </p:txBody>
      </p:sp>
      <p:sp>
        <p:nvSpPr>
          <p:cNvPr id="3" name="内容占位符 2"/>
          <p:cNvSpPr>
            <a:spLocks noGrp="1"/>
          </p:cNvSpPr>
          <p:nvPr>
            <p:ph idx="1"/>
          </p:nvPr>
        </p:nvSpPr>
        <p:spPr/>
        <p:txBody>
          <a:bodyPr>
            <a:normAutofit/>
          </a:bodyPr>
          <a:lstStyle/>
          <a:p>
            <a:r>
              <a:rPr lang="zh-CN" altLang="en-US" dirty="0">
                <a:latin typeface="微软雅黑" pitchFamily="34" charset="-122"/>
                <a:ea typeface="微软雅黑" pitchFamily="34" charset="-122"/>
              </a:rPr>
              <a:t>医学数据共享难</a:t>
            </a:r>
            <a:endParaRPr lang="en-US" altLang="zh-CN"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各团队都想率先突破</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医学研究成果容易被盗取（成果确权）</a:t>
            </a:r>
            <a:endParaRPr lang="en-US" altLang="zh-CN" sz="2400"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例子：用户病历</a:t>
            </a:r>
            <a:endParaRPr lang="en-US" altLang="zh-CN"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用户的</a:t>
            </a:r>
            <a:r>
              <a:rPr lang="zh-CN" altLang="en-US" sz="2400" dirty="0">
                <a:solidFill>
                  <a:srgbClr val="0432FF"/>
                </a:solidFill>
                <a:latin typeface="微软雅黑" pitchFamily="34" charset="-122"/>
                <a:ea typeface="微软雅黑" pitchFamily="34" charset="-122"/>
              </a:rPr>
              <a:t>诊疗记录分布</a:t>
            </a:r>
            <a:r>
              <a:rPr lang="zh-CN" altLang="en-US" sz="2400" dirty="0">
                <a:latin typeface="微软雅黑" pitchFamily="34" charset="-122"/>
                <a:ea typeface="微软雅黑" pitchFamily="34" charset="-122"/>
              </a:rPr>
              <a:t>在</a:t>
            </a:r>
            <a:r>
              <a:rPr lang="zh-CN" altLang="en-US" sz="2400" dirty="0">
                <a:solidFill>
                  <a:srgbClr val="0432FF"/>
                </a:solidFill>
                <a:latin typeface="微软雅黑" pitchFamily="34" charset="-122"/>
                <a:ea typeface="微软雅黑" pitchFamily="34" charset="-122"/>
              </a:rPr>
              <a:t>各个医院</a:t>
            </a:r>
            <a:r>
              <a:rPr lang="zh-CN" altLang="en-US" sz="2400" dirty="0">
                <a:latin typeface="微软雅黑" pitchFamily="34" charset="-122"/>
                <a:ea typeface="微软雅黑" pitchFamily="34" charset="-122"/>
              </a:rPr>
              <a:t>，没有一份完整的记录，不利于诊断</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用户的诊疗记录有可能出现</a:t>
            </a:r>
            <a:r>
              <a:rPr lang="zh-CN" altLang="en-US" sz="2400" dirty="0">
                <a:solidFill>
                  <a:srgbClr val="0432FF"/>
                </a:solidFill>
                <a:latin typeface="微软雅黑" pitchFamily="34" charset="-122"/>
                <a:ea typeface="微软雅黑" pitchFamily="34" charset="-122"/>
              </a:rPr>
              <a:t>泄露</a:t>
            </a:r>
            <a:r>
              <a:rPr lang="zh-CN" altLang="en-US" sz="2400" dirty="0">
                <a:latin typeface="微软雅黑" pitchFamily="34" charset="-122"/>
                <a:ea typeface="微软雅黑" pitchFamily="34" charset="-122"/>
              </a:rPr>
              <a:t>，威胁用户隐私</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中心服务器存储的用户诊断记录可能会</a:t>
            </a:r>
            <a:r>
              <a:rPr lang="zh-CN" altLang="en-US" sz="2400" dirty="0">
                <a:solidFill>
                  <a:srgbClr val="0432FF"/>
                </a:solidFill>
                <a:latin typeface="微软雅黑" pitchFamily="34" charset="-122"/>
                <a:ea typeface="微软雅黑" pitchFamily="34" charset="-122"/>
              </a:rPr>
              <a:t>出错</a:t>
            </a:r>
            <a:r>
              <a:rPr lang="zh-CN" altLang="en-US" sz="2400" dirty="0">
                <a:latin typeface="微软雅黑" pitchFamily="34" charset="-122"/>
                <a:ea typeface="微软雅黑" pitchFamily="34" charset="-122"/>
              </a:rPr>
              <a:t>，一旦出错，很难恢复</a:t>
            </a:r>
            <a:endParaRPr lang="en-US" altLang="zh-CN" sz="2400" dirty="0">
              <a:latin typeface="微软雅黑" pitchFamily="34" charset="-122"/>
              <a:ea typeface="微软雅黑" pitchFamily="34" charset="-122"/>
            </a:endParaRPr>
          </a:p>
          <a:p>
            <a:pPr marL="0" indent="0">
              <a:buNone/>
            </a:pPr>
            <a:endParaRPr lang="en-US" altLang="zh-CN" dirty="0">
              <a:latin typeface="微软雅黑" pitchFamily="34" charset="-122"/>
              <a:ea typeface="微软雅黑" pitchFamily="34" charset="-122"/>
            </a:endParaRPr>
          </a:p>
          <a:p>
            <a:pPr marL="0" indent="0">
              <a:buNone/>
            </a:pPr>
            <a:endParaRPr lang="en-US" altLang="zh-CN" dirty="0">
              <a:latin typeface="微软雅黑" pitchFamily="34" charset="-122"/>
              <a:ea typeface="微软雅黑" pitchFamily="34" charset="-122"/>
            </a:endParaRPr>
          </a:p>
          <a:p>
            <a:pPr marL="0" indent="0">
              <a:buNone/>
            </a:pPr>
            <a:endParaRPr lang="zh-CN" altLang="en-US" dirty="0">
              <a:latin typeface="微软雅黑" pitchFamily="34" charset="-122"/>
              <a:ea typeface="微软雅黑"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5</a:t>
            </a:r>
            <a:r>
              <a:rPr lang="zh-CN" altLang="en-US" dirty="0"/>
              <a:t>：医疗数据管理</a:t>
            </a:r>
          </a:p>
        </p:txBody>
      </p:sp>
      <p:sp>
        <p:nvSpPr>
          <p:cNvPr id="3" name="内容占位符 2"/>
          <p:cNvSpPr>
            <a:spLocks noGrp="1"/>
          </p:cNvSpPr>
          <p:nvPr>
            <p:ph idx="1"/>
          </p:nvPr>
        </p:nvSpPr>
        <p:spPr/>
        <p:txBody>
          <a:bodyPr/>
          <a:lstStyle/>
          <a:p>
            <a:r>
              <a:rPr lang="zh-CN" altLang="en-US" dirty="0"/>
              <a:t> </a:t>
            </a:r>
          </a:p>
        </p:txBody>
      </p:sp>
      <p:pic>
        <p:nvPicPr>
          <p:cNvPr id="4" name="图片 3"/>
          <p:cNvPicPr>
            <a:picLocks noChangeAspect="1"/>
          </p:cNvPicPr>
          <p:nvPr/>
        </p:nvPicPr>
        <p:blipFill>
          <a:blip r:embed="rId2" cstate="print"/>
          <a:stretch>
            <a:fillRect/>
          </a:stretch>
        </p:blipFill>
        <p:spPr>
          <a:xfrm>
            <a:off x="198119" y="1206947"/>
            <a:ext cx="5849983" cy="4350040"/>
          </a:xfrm>
          <a:prstGeom prst="rect">
            <a:avLst/>
          </a:prstGeom>
        </p:spPr>
      </p:pic>
      <p:sp>
        <p:nvSpPr>
          <p:cNvPr id="5" name="文本框 4"/>
          <p:cNvSpPr txBox="1"/>
          <p:nvPr/>
        </p:nvSpPr>
        <p:spPr>
          <a:xfrm>
            <a:off x="5603443" y="2118617"/>
            <a:ext cx="2911543" cy="2308324"/>
          </a:xfrm>
          <a:prstGeom prst="rect">
            <a:avLst/>
          </a:prstGeom>
          <a:noFill/>
        </p:spPr>
        <p:txBody>
          <a:bodyPr wrap="square" rtlCol="0">
            <a:spAutoFit/>
          </a:bodyPr>
          <a:lstStyle/>
          <a:p>
            <a:r>
              <a:rPr lang="en-US" altLang="zh-CN" dirty="0"/>
              <a:t>1.</a:t>
            </a:r>
            <a:r>
              <a:rPr lang="zh-CN" altLang="en-US" dirty="0"/>
              <a:t>用户注册区块链地址</a:t>
            </a:r>
            <a:endParaRPr lang="en-US" altLang="zh-CN" dirty="0"/>
          </a:p>
          <a:p>
            <a:endParaRPr lang="en-US" altLang="zh-CN" dirty="0"/>
          </a:p>
          <a:p>
            <a:r>
              <a:rPr lang="en-US" altLang="zh-CN" dirty="0"/>
              <a:t>2.</a:t>
            </a:r>
            <a:r>
              <a:rPr lang="zh-CN" altLang="en-US" dirty="0"/>
              <a:t>当需要看病的时候用手机扫描医院的二维码，将自己的诊疗记录权限开放给当前的医院</a:t>
            </a:r>
            <a:endParaRPr lang="en-US" altLang="zh-CN" dirty="0"/>
          </a:p>
          <a:p>
            <a:endParaRPr lang="en-US" altLang="zh-CN" dirty="0"/>
          </a:p>
          <a:p>
            <a:r>
              <a:rPr lang="en-US" altLang="zh-CN" dirty="0"/>
              <a:t>3.</a:t>
            </a:r>
            <a:r>
              <a:rPr lang="zh-CN" altLang="en-US" dirty="0"/>
              <a:t>开放权限记录在区块链中</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5</a:t>
            </a:r>
            <a:r>
              <a:rPr lang="zh-CN" altLang="en-US" dirty="0"/>
              <a:t>：医疗数据管理</a:t>
            </a:r>
          </a:p>
        </p:txBody>
      </p:sp>
      <p:sp>
        <p:nvSpPr>
          <p:cNvPr id="3" name="内容占位符 2"/>
          <p:cNvSpPr>
            <a:spLocks noGrp="1"/>
          </p:cNvSpPr>
          <p:nvPr>
            <p:ph idx="1"/>
          </p:nvPr>
        </p:nvSpPr>
        <p:spPr/>
        <p:txBody>
          <a:bodyPr/>
          <a:lstStyle/>
          <a:p>
            <a:r>
              <a:rPr lang="zh-CN" altLang="en-US" dirty="0">
                <a:latin typeface="微软雅黑" pitchFamily="34" charset="-122"/>
                <a:ea typeface="微软雅黑" pitchFamily="34" charset="-122"/>
              </a:rPr>
              <a:t>数据的</a:t>
            </a:r>
            <a:r>
              <a:rPr lang="zh-CN" altLang="en-US" dirty="0">
                <a:solidFill>
                  <a:srgbClr val="0432FF"/>
                </a:solidFill>
                <a:latin typeface="微软雅黑" pitchFamily="34" charset="-122"/>
                <a:ea typeface="微软雅黑" pitchFamily="34" charset="-122"/>
              </a:rPr>
              <a:t>安全性</a:t>
            </a:r>
            <a:r>
              <a:rPr lang="zh-CN" altLang="en-US" dirty="0">
                <a:latin typeface="微软雅黑" pitchFamily="34" charset="-122"/>
                <a:ea typeface="微软雅黑" pitchFamily="34" charset="-122"/>
              </a:rPr>
              <a:t>与隐私</a:t>
            </a:r>
            <a:r>
              <a:rPr lang="zh-CN" altLang="en-US" dirty="0">
                <a:solidFill>
                  <a:srgbClr val="0432FF"/>
                </a:solidFill>
                <a:latin typeface="微软雅黑" pitchFamily="34" charset="-122"/>
                <a:ea typeface="微软雅黑" pitchFamily="34" charset="-122"/>
              </a:rPr>
              <a:t>保密性</a:t>
            </a:r>
            <a:endParaRPr lang="en-US" altLang="zh-CN" dirty="0">
              <a:solidFill>
                <a:srgbClr val="0432FF"/>
              </a:solidFill>
              <a:latin typeface="微软雅黑" pitchFamily="34" charset="-122"/>
              <a:ea typeface="微软雅黑" pitchFamily="34" charset="-122"/>
            </a:endParaRPr>
          </a:p>
          <a:p>
            <a:pPr lvl="1"/>
            <a:r>
              <a:rPr lang="zh-CN" altLang="en-US" dirty="0">
                <a:latin typeface="微软雅黑" pitchFamily="34" charset="-122"/>
                <a:ea typeface="微软雅黑" pitchFamily="34" charset="-122"/>
              </a:rPr>
              <a:t>严格的监管政策，病人隐私</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非对称加密技术</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用户控制其他人对于自己的诊疗记录的访问权限</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充分的保证自己的隐私</a:t>
            </a:r>
            <a:endParaRPr lang="en-US" altLang="zh-CN"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区块链通过技术手段解决缺乏</a:t>
            </a:r>
            <a:r>
              <a:rPr lang="zh-CN" altLang="en-US" dirty="0">
                <a:solidFill>
                  <a:srgbClr val="0432FF"/>
                </a:solidFill>
                <a:latin typeface="微软雅黑" pitchFamily="34" charset="-122"/>
                <a:ea typeface="微软雅黑" pitchFamily="34" charset="-122"/>
              </a:rPr>
              <a:t>中心权威机构</a:t>
            </a:r>
            <a:r>
              <a:rPr lang="zh-CN" altLang="en-US" dirty="0">
                <a:latin typeface="微软雅黑" pitchFamily="34" charset="-122"/>
                <a:ea typeface="微软雅黑" pitchFamily="34" charset="-122"/>
              </a:rPr>
              <a:t>进行</a:t>
            </a:r>
            <a:r>
              <a:rPr lang="zh-CN" altLang="en-US" dirty="0">
                <a:solidFill>
                  <a:srgbClr val="0432FF"/>
                </a:solidFill>
                <a:latin typeface="微软雅黑" pitchFamily="34" charset="-122"/>
                <a:ea typeface="微软雅黑" pitchFamily="34" charset="-122"/>
              </a:rPr>
              <a:t>协调</a:t>
            </a:r>
            <a:r>
              <a:rPr lang="zh-CN" altLang="en-US" dirty="0">
                <a:latin typeface="微软雅黑" pitchFamily="34" charset="-122"/>
                <a:ea typeface="微软雅黑" pitchFamily="34" charset="-122"/>
              </a:rPr>
              <a:t>的问题</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数据不可篡改</a:t>
            </a:r>
            <a:endParaRPr lang="en-US" altLang="zh-CN"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5</a:t>
            </a:r>
            <a:r>
              <a:rPr lang="zh-CN" altLang="en-US" dirty="0"/>
              <a:t>：医疗数据管理</a:t>
            </a:r>
          </a:p>
        </p:txBody>
      </p:sp>
      <p:sp>
        <p:nvSpPr>
          <p:cNvPr id="3" name="内容占位符 2"/>
          <p:cNvSpPr>
            <a:spLocks noGrp="1"/>
          </p:cNvSpPr>
          <p:nvPr>
            <p:ph idx="1"/>
          </p:nvPr>
        </p:nvSpPr>
        <p:spPr/>
        <p:txBody>
          <a:bodyPr>
            <a:normAutofit/>
          </a:bodyPr>
          <a:lstStyle/>
          <a:p>
            <a:r>
              <a:rPr lang="zh-CN" altLang="en-US" sz="2400" dirty="0"/>
              <a:t>一个区块链医疗记录分享平台</a:t>
            </a:r>
            <a:r>
              <a:rPr lang="en-US" altLang="zh-CN" sz="2400" dirty="0"/>
              <a:t>,</a:t>
            </a:r>
          </a:p>
          <a:p>
            <a:pPr lvl="1"/>
            <a:r>
              <a:rPr lang="en-US" altLang="zh-CN" sz="2400" dirty="0" err="1"/>
              <a:t>Medicalchain</a:t>
            </a:r>
            <a:r>
              <a:rPr lang="en-US" altLang="zh-CN" sz="2400" dirty="0"/>
              <a:t> </a:t>
            </a:r>
            <a:r>
              <a:rPr lang="en-US" altLang="zh-CN" sz="2400" dirty="0">
                <a:hlinkClick r:id="rId2"/>
              </a:rPr>
              <a:t>https://medicalchain.com/en/</a:t>
            </a:r>
            <a:endParaRPr lang="en-US" altLang="zh-CN" sz="2400" dirty="0"/>
          </a:p>
        </p:txBody>
      </p:sp>
      <p:pic>
        <p:nvPicPr>
          <p:cNvPr id="4" name="Picture 3"/>
          <p:cNvPicPr>
            <a:picLocks noChangeAspect="1"/>
          </p:cNvPicPr>
          <p:nvPr/>
        </p:nvPicPr>
        <p:blipFill>
          <a:blip r:embed="rId3"/>
          <a:stretch>
            <a:fillRect/>
          </a:stretch>
        </p:blipFill>
        <p:spPr>
          <a:xfrm>
            <a:off x="1327331" y="2115245"/>
            <a:ext cx="6387737" cy="42093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6</a:t>
            </a:r>
            <a:r>
              <a:rPr lang="zh-CN" altLang="en-US" dirty="0"/>
              <a:t>：药物供应链</a:t>
            </a:r>
          </a:p>
        </p:txBody>
      </p:sp>
      <p:sp>
        <p:nvSpPr>
          <p:cNvPr id="3" name="内容占位符 2"/>
          <p:cNvSpPr>
            <a:spLocks noGrp="1"/>
          </p:cNvSpPr>
          <p:nvPr>
            <p:ph idx="1"/>
          </p:nvPr>
        </p:nvSpPr>
        <p:spPr/>
        <p:txBody>
          <a:bodyPr/>
          <a:lstStyle/>
          <a:p>
            <a:r>
              <a:rPr lang="zh-CN" altLang="en-US" dirty="0"/>
              <a:t>药物的供应链特别复杂</a:t>
            </a:r>
            <a:endParaRPr lang="en-US" altLang="zh-CN" dirty="0"/>
          </a:p>
          <a:p>
            <a:pPr lvl="1"/>
            <a:r>
              <a:rPr lang="zh-CN" altLang="en-US" dirty="0"/>
              <a:t>从产商到分销商再到患者手里，有着很多的环节。很有可能会出现很多的</a:t>
            </a:r>
            <a:r>
              <a:rPr lang="zh-CN" altLang="en-US" dirty="0">
                <a:solidFill>
                  <a:srgbClr val="0432FF"/>
                </a:solidFill>
              </a:rPr>
              <a:t>假药</a:t>
            </a:r>
            <a:r>
              <a:rPr lang="zh-CN" altLang="en-US" dirty="0"/>
              <a:t>，对于患者来说很不放心。</a:t>
            </a:r>
            <a:endParaRPr lang="en-US" altLang="zh-CN" dirty="0"/>
          </a:p>
          <a:p>
            <a:endParaRPr lang="en-US" altLang="zh-CN" dirty="0"/>
          </a:p>
        </p:txBody>
      </p:sp>
      <p:pic>
        <p:nvPicPr>
          <p:cNvPr id="4" name="图片 3"/>
          <p:cNvPicPr>
            <a:picLocks noChangeAspect="1"/>
          </p:cNvPicPr>
          <p:nvPr/>
        </p:nvPicPr>
        <p:blipFill>
          <a:blip r:embed="rId2" cstate="print"/>
          <a:stretch>
            <a:fillRect/>
          </a:stretch>
        </p:blipFill>
        <p:spPr>
          <a:xfrm>
            <a:off x="1867988" y="3078906"/>
            <a:ext cx="6087291" cy="33501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6</a:t>
            </a:r>
            <a:r>
              <a:rPr lang="zh-CN" altLang="en-US" dirty="0"/>
              <a:t>：药物供应链</a:t>
            </a:r>
          </a:p>
        </p:txBody>
      </p:sp>
      <p:sp>
        <p:nvSpPr>
          <p:cNvPr id="3" name="内容占位符 2"/>
          <p:cNvSpPr>
            <a:spLocks noGrp="1"/>
          </p:cNvSpPr>
          <p:nvPr>
            <p:ph idx="1"/>
          </p:nvPr>
        </p:nvSpPr>
        <p:spPr/>
        <p:txBody>
          <a:bodyPr/>
          <a:lstStyle/>
          <a:p>
            <a:r>
              <a:rPr lang="zh-CN" altLang="en-US" dirty="0"/>
              <a:t>区块链可以起到监督的作用</a:t>
            </a:r>
            <a:endParaRPr lang="en-US" altLang="zh-CN" dirty="0"/>
          </a:p>
          <a:p>
            <a:pPr lvl="1"/>
            <a:r>
              <a:rPr lang="zh-CN" altLang="en-US" sz="2200" dirty="0"/>
              <a:t>对于每盒药物，都会有着独特的地址，</a:t>
            </a:r>
            <a:endParaRPr lang="en-US" altLang="zh-CN" sz="2200" dirty="0"/>
          </a:p>
          <a:p>
            <a:pPr lvl="1"/>
            <a:r>
              <a:rPr lang="zh-CN" altLang="en-US" sz="2200" dirty="0"/>
              <a:t>从产商最终到患者，中间的每个环节，只有那些可信的一方才可以在区块链上写下自己对于这盒药物的处理并且签名，</a:t>
            </a:r>
            <a:endParaRPr lang="en-US" altLang="zh-CN" sz="2200" dirty="0"/>
          </a:p>
          <a:p>
            <a:pPr lvl="1"/>
            <a:r>
              <a:rPr lang="zh-CN" altLang="en-US" sz="2200" dirty="0"/>
              <a:t>那么每到一个环节，都可以检查该盒药物在上一环节是否出现问题。</a:t>
            </a:r>
          </a:p>
        </p:txBody>
      </p:sp>
      <p:pic>
        <p:nvPicPr>
          <p:cNvPr id="4" name="图片 3"/>
          <p:cNvPicPr>
            <a:picLocks noChangeAspect="1"/>
          </p:cNvPicPr>
          <p:nvPr/>
        </p:nvPicPr>
        <p:blipFill>
          <a:blip r:embed="rId2" cstate="print"/>
          <a:stretch>
            <a:fillRect/>
          </a:stretch>
        </p:blipFill>
        <p:spPr>
          <a:xfrm>
            <a:off x="2863765" y="3589469"/>
            <a:ext cx="4830257" cy="273513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医学应用：医疗费用</a:t>
            </a:r>
          </a:p>
        </p:txBody>
      </p:sp>
      <p:sp>
        <p:nvSpPr>
          <p:cNvPr id="3" name="内容占位符 2"/>
          <p:cNvSpPr>
            <a:spLocks noGrp="1"/>
          </p:cNvSpPr>
          <p:nvPr>
            <p:ph idx="1"/>
          </p:nvPr>
        </p:nvSpPr>
        <p:spPr/>
        <p:txBody>
          <a:bodyPr/>
          <a:lstStyle/>
          <a:p>
            <a:r>
              <a:rPr lang="zh-CN" altLang="en-US" dirty="0"/>
              <a:t>从药物制造商到医院有很多第三方</a:t>
            </a:r>
            <a:endParaRPr lang="en-US" altLang="zh-CN" dirty="0"/>
          </a:p>
          <a:p>
            <a:pPr lvl="1"/>
            <a:r>
              <a:rPr lang="zh-CN" altLang="en-US" sz="2200" dirty="0"/>
              <a:t>因为</a:t>
            </a:r>
            <a:r>
              <a:rPr lang="zh-CN" altLang="en-US" sz="2200" dirty="0">
                <a:solidFill>
                  <a:srgbClr val="0432FF"/>
                </a:solidFill>
              </a:rPr>
              <a:t>信任</a:t>
            </a:r>
            <a:r>
              <a:rPr lang="zh-CN" altLang="en-US" sz="2200" dirty="0"/>
              <a:t>问题，虽然中间商抽取了大量费用，但药物制造商跟医院还是倾向于跟中间商合作</a:t>
            </a:r>
            <a:endParaRPr lang="en-US" altLang="zh-CN" sz="2200" dirty="0"/>
          </a:p>
          <a:p>
            <a:pPr lvl="1"/>
            <a:r>
              <a:rPr lang="zh-CN" altLang="en-US" sz="2200" dirty="0"/>
              <a:t>利用区块链可以提高交易双方的信任，避免了中间商，减少医疗的开销</a:t>
            </a:r>
          </a:p>
        </p:txBody>
      </p:sp>
      <p:pic>
        <p:nvPicPr>
          <p:cNvPr id="4" name="内容占位符 3"/>
          <p:cNvPicPr>
            <a:picLocks noChangeAspect="1"/>
          </p:cNvPicPr>
          <p:nvPr/>
        </p:nvPicPr>
        <p:blipFill>
          <a:blip r:embed="rId2" cstate="print"/>
          <a:stretch>
            <a:fillRect/>
          </a:stretch>
        </p:blipFill>
        <p:spPr bwMode="auto">
          <a:xfrm>
            <a:off x="981437" y="3176688"/>
            <a:ext cx="2549957" cy="325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图片 4"/>
          <p:cNvPicPr>
            <a:picLocks noChangeAspect="1"/>
          </p:cNvPicPr>
          <p:nvPr/>
        </p:nvPicPr>
        <p:blipFill>
          <a:blip r:embed="rId3" cstate="print"/>
          <a:stretch>
            <a:fillRect/>
          </a:stretch>
        </p:blipFill>
        <p:spPr>
          <a:xfrm>
            <a:off x="5908136" y="3339766"/>
            <a:ext cx="2464594" cy="3288148"/>
          </a:xfrm>
          <a:prstGeom prst="rect">
            <a:avLst/>
          </a:prstGeom>
        </p:spPr>
      </p:pic>
      <p:sp>
        <p:nvSpPr>
          <p:cNvPr id="6" name="箭头: 右 5"/>
          <p:cNvSpPr/>
          <p:nvPr/>
        </p:nvSpPr>
        <p:spPr>
          <a:xfrm>
            <a:off x="3679817" y="4416614"/>
            <a:ext cx="2108996" cy="103151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利用区块链减少中间商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医学应用：临床药物测试效率</a:t>
            </a:r>
          </a:p>
        </p:txBody>
      </p:sp>
      <p:sp>
        <p:nvSpPr>
          <p:cNvPr id="3" name="内容占位符 2"/>
          <p:cNvSpPr>
            <a:spLocks noGrp="1"/>
          </p:cNvSpPr>
          <p:nvPr>
            <p:ph idx="1"/>
          </p:nvPr>
        </p:nvSpPr>
        <p:spPr>
          <a:xfrm>
            <a:off x="411164" y="1143000"/>
            <a:ext cx="8318500" cy="5181600"/>
          </a:xfrm>
        </p:spPr>
        <p:txBody>
          <a:bodyPr/>
          <a:lstStyle/>
          <a:p>
            <a:r>
              <a:rPr lang="zh-CN" altLang="en-US" sz="2400" dirty="0"/>
              <a:t>伦敦帝国理工大学开发了一个基于区块链的</a:t>
            </a:r>
            <a:r>
              <a:rPr lang="zh-CN" altLang="en-US" sz="2400" dirty="0">
                <a:solidFill>
                  <a:srgbClr val="0432FF"/>
                </a:solidFill>
              </a:rPr>
              <a:t>临床测试系统</a:t>
            </a:r>
            <a:r>
              <a:rPr lang="zh-CN" altLang="en-US" sz="2400" dirty="0"/>
              <a:t>，去除第三方，从而</a:t>
            </a:r>
            <a:r>
              <a:rPr lang="zh-CN" altLang="en-US" sz="2400" dirty="0">
                <a:solidFill>
                  <a:srgbClr val="0432FF"/>
                </a:solidFill>
              </a:rPr>
              <a:t>更快的推动药物的开发</a:t>
            </a:r>
            <a:endParaRPr lang="en-US" altLang="zh-CN" sz="2400" dirty="0">
              <a:solidFill>
                <a:srgbClr val="0432FF"/>
              </a:solidFill>
            </a:endParaRPr>
          </a:p>
          <a:p>
            <a:r>
              <a:rPr lang="zh-CN" altLang="en-US" sz="2400" dirty="0"/>
              <a:t>传统的药物测试需要经过</a:t>
            </a:r>
            <a:r>
              <a:rPr lang="en-US" altLang="zh-CN" sz="2400" dirty="0"/>
              <a:t>Contract Research Organization(RCO)</a:t>
            </a:r>
            <a:r>
              <a:rPr lang="zh-CN" altLang="en-US" sz="2400" dirty="0"/>
              <a:t>。区块链直接让药物公司跟测试用户对接，有利于加速药物的开发进程</a:t>
            </a:r>
            <a:endParaRPr lang="en-US" altLang="zh-CN" sz="2400" dirty="0"/>
          </a:p>
          <a:p>
            <a:endParaRPr lang="en-US" altLang="zh-CN" sz="2400" dirty="0"/>
          </a:p>
          <a:p>
            <a:endParaRPr lang="en-US" altLang="zh-CN" sz="2400" dirty="0"/>
          </a:p>
          <a:p>
            <a:endParaRPr lang="en-US" altLang="zh-CN" sz="2400" dirty="0"/>
          </a:p>
          <a:p>
            <a:endParaRPr lang="zh-CN" altLang="en-US" sz="24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2664" y="3172777"/>
            <a:ext cx="5666856" cy="32513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j-cs"/>
              </a:rPr>
              <a:t>课程大纲</a:t>
            </a:r>
          </a:p>
        </p:txBody>
      </p:sp>
      <p:sp>
        <p:nvSpPr>
          <p:cNvPr id="5" name="内容占位符 2"/>
          <p:cNvSpPr>
            <a:spLocks noGrp="1"/>
          </p:cNvSpPr>
          <p:nvPr>
            <p:ph idx="1"/>
          </p:nvPr>
        </p:nvSpPr>
        <p:spPr>
          <a:xfrm>
            <a:off x="1737360" y="941620"/>
            <a:ext cx="6924040" cy="5824939"/>
          </a:xfrm>
        </p:spPr>
        <p:txBody>
          <a:bodyPr/>
          <a:lstStyle/>
          <a:p>
            <a:r>
              <a:rPr lang="en-US" altLang="zh-CN" sz="1200" b="1" dirty="0">
                <a:solidFill>
                  <a:schemeClr val="accent1"/>
                </a:solidFill>
                <a:latin typeface="微软雅黑" pitchFamily="34" charset="-122"/>
                <a:ea typeface="微软雅黑" pitchFamily="34" charset="-122"/>
              </a:rPr>
              <a:t>Week-1 	9</a:t>
            </a:r>
            <a:r>
              <a:rPr lang="zh-CN" altLang="en-US" sz="1200" b="1" dirty="0">
                <a:solidFill>
                  <a:schemeClr val="accent1"/>
                </a:solidFill>
                <a:latin typeface="微软雅黑" pitchFamily="34" charset="-122"/>
                <a:ea typeface="微软雅黑" pitchFamily="34" charset="-122"/>
              </a:rPr>
              <a:t>月</a:t>
            </a:r>
            <a:r>
              <a:rPr lang="en-US" altLang="zh-CN" sz="1200" b="1" dirty="0">
                <a:solidFill>
                  <a:schemeClr val="accent1"/>
                </a:solidFill>
                <a:latin typeface="微软雅黑" pitchFamily="34" charset="-122"/>
                <a:ea typeface="微软雅黑" pitchFamily="34" charset="-122"/>
              </a:rPr>
              <a:t>2</a:t>
            </a:r>
            <a:r>
              <a:rPr lang="zh-CN" altLang="en-US" sz="1200" b="1" dirty="0">
                <a:solidFill>
                  <a:schemeClr val="accent1"/>
                </a:solidFill>
                <a:latin typeface="微软雅黑" pitchFamily="34" charset="-122"/>
                <a:ea typeface="微软雅黑" pitchFamily="34" charset="-122"/>
              </a:rPr>
              <a:t>日   </a:t>
            </a:r>
            <a:r>
              <a:rPr lang="en-US" altLang="zh-CN" sz="1200" b="1" dirty="0">
                <a:solidFill>
                  <a:schemeClr val="accent1"/>
                </a:solidFill>
                <a:latin typeface="微软雅黑" pitchFamily="34" charset="-122"/>
                <a:ea typeface="微软雅黑" pitchFamily="34" charset="-122"/>
              </a:rPr>
              <a:t>	</a:t>
            </a:r>
            <a:r>
              <a:rPr lang="zh-CN" altLang="en-US" sz="1200" b="1" dirty="0">
                <a:solidFill>
                  <a:schemeClr val="accent1"/>
                </a:solidFill>
                <a:latin typeface="微软雅黑" pitchFamily="34" charset="-122"/>
                <a:ea typeface="微软雅黑" pitchFamily="34" charset="-122"/>
              </a:rPr>
              <a:t>课程背景介绍，与区块链落地应用；比特币前传</a:t>
            </a:r>
            <a:endParaRPr lang="en-US" altLang="zh-CN" sz="1200" b="1" dirty="0">
              <a:solidFill>
                <a:schemeClr val="accent1"/>
              </a:solidFill>
              <a:latin typeface="微软雅黑" pitchFamily="34" charset="-122"/>
              <a:ea typeface="微软雅黑" pitchFamily="34" charset="-122"/>
            </a:endParaRPr>
          </a:p>
          <a:p>
            <a:r>
              <a:rPr lang="en-US" altLang="zh-CN" sz="1400" b="1" dirty="0">
                <a:solidFill>
                  <a:srgbClr val="C00000"/>
                </a:solidFill>
                <a:latin typeface="微软雅黑" pitchFamily="34" charset="-122"/>
                <a:ea typeface="微软雅黑" pitchFamily="34" charset="-122"/>
              </a:rPr>
              <a:t>--</a:t>
            </a:r>
            <a:r>
              <a:rPr lang="zh-CN" altLang="en-US" sz="1400" b="1" dirty="0">
                <a:solidFill>
                  <a:srgbClr val="C00000"/>
                </a:solidFill>
                <a:latin typeface="微软雅黑" pitchFamily="34" charset="-122"/>
                <a:ea typeface="微软雅黑" pitchFamily="34" charset="-122"/>
              </a:rPr>
              <a:t> </a:t>
            </a:r>
            <a:r>
              <a:rPr lang="en-US" altLang="zh-CN" sz="1400" b="1" dirty="0">
                <a:solidFill>
                  <a:srgbClr val="C00000"/>
                </a:solidFill>
                <a:latin typeface="微软雅黑" pitchFamily="34" charset="-122"/>
                <a:ea typeface="微软雅黑" pitchFamily="34" charset="-122"/>
              </a:rPr>
              <a:t>Part-1:</a:t>
            </a:r>
            <a:r>
              <a:rPr lang="zh-CN" altLang="en-US" sz="1400" b="1" dirty="0">
                <a:solidFill>
                  <a:srgbClr val="C00000"/>
                </a:solidFill>
                <a:latin typeface="微软雅黑" pitchFamily="34" charset="-122"/>
                <a:ea typeface="微软雅黑" pitchFamily="34" charset="-122"/>
              </a:rPr>
              <a:t>  比特币与以太坊基础知识部分</a:t>
            </a:r>
          </a:p>
          <a:p>
            <a:r>
              <a:rPr lang="en-US" altLang="zh-CN" sz="1200" b="1" dirty="0">
                <a:latin typeface="微软雅黑" pitchFamily="34" charset="-122"/>
                <a:ea typeface="微软雅黑" pitchFamily="34" charset="-122"/>
              </a:rPr>
              <a:t>Week-2 	9</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9</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Bitcoin</a:t>
            </a:r>
            <a:r>
              <a:rPr lang="zh-CN" altLang="en-US" sz="1200" b="1" dirty="0">
                <a:latin typeface="微软雅黑" pitchFamily="34" charset="-122"/>
                <a:ea typeface="微软雅黑" pitchFamily="34" charset="-122"/>
              </a:rPr>
              <a:t> 的密码学基础</a:t>
            </a:r>
          </a:p>
          <a:p>
            <a:r>
              <a:rPr lang="en-US" altLang="zh-CN" sz="1200" b="1" dirty="0">
                <a:latin typeface="微软雅黑" pitchFamily="34" charset="-122"/>
                <a:ea typeface="微软雅黑" pitchFamily="34" charset="-122"/>
              </a:rPr>
              <a:t>Week-3 	9</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16</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Bitcoin</a:t>
            </a:r>
            <a:r>
              <a:rPr lang="zh-CN" altLang="en-US" sz="1200" b="1" dirty="0">
                <a:latin typeface="微软雅黑" pitchFamily="34" charset="-122"/>
                <a:ea typeface="微软雅黑" pitchFamily="34" charset="-122"/>
              </a:rPr>
              <a:t> 的数据结构</a:t>
            </a:r>
            <a:r>
              <a:rPr lang="en-US" altLang="zh-CN" sz="1200" b="1" dirty="0">
                <a:latin typeface="微软雅黑" pitchFamily="34" charset="-122"/>
                <a:ea typeface="微软雅黑" pitchFamily="34" charset="-122"/>
              </a:rPr>
              <a:t>		</a:t>
            </a:r>
            <a:endParaRPr lang="zh-CN" altLang="en-US" sz="1200" b="1" dirty="0">
              <a:latin typeface="微软雅黑" pitchFamily="34" charset="-122"/>
              <a:ea typeface="微软雅黑" pitchFamily="34" charset="-122"/>
            </a:endParaRPr>
          </a:p>
          <a:p>
            <a:r>
              <a:rPr lang="en-US" altLang="zh-CN" sz="1200" b="1" dirty="0">
                <a:latin typeface="微软雅黑" pitchFamily="34" charset="-122"/>
                <a:ea typeface="微软雅黑" pitchFamily="34" charset="-122"/>
              </a:rPr>
              <a:t>Week-4 	9</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23</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Bitcoin</a:t>
            </a:r>
            <a:r>
              <a:rPr lang="zh-CN" altLang="en-US" sz="1200" b="1" dirty="0">
                <a:latin typeface="微软雅黑" pitchFamily="34" charset="-122"/>
                <a:ea typeface="微软雅黑" pitchFamily="34" charset="-122"/>
              </a:rPr>
              <a:t> 运行机制：交易模型、与共识机制</a:t>
            </a:r>
          </a:p>
          <a:p>
            <a:r>
              <a:rPr lang="en-US" altLang="zh-CN" sz="1200" b="1" dirty="0">
                <a:latin typeface="微软雅黑" pitchFamily="34" charset="-122"/>
                <a:ea typeface="微软雅黑" pitchFamily="34" charset="-122"/>
              </a:rPr>
              <a:t>Week-5 	9</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30</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比特币的挖矿、区块链的分叉原理</a:t>
            </a:r>
            <a:endParaRPr lang="en-US" altLang="zh-CN" sz="1200" b="1" dirty="0">
              <a:latin typeface="微软雅黑" pitchFamily="34" charset="-122"/>
              <a:ea typeface="微软雅黑" pitchFamily="34" charset="-122"/>
            </a:endParaRPr>
          </a:p>
          <a:p>
            <a:r>
              <a:rPr lang="en-US" altLang="zh-CN" sz="1200" b="1" dirty="0">
                <a:latin typeface="微软雅黑" pitchFamily="34" charset="-122"/>
                <a:ea typeface="微软雅黑" pitchFamily="34" charset="-122"/>
              </a:rPr>
              <a:t>Week-6 	10</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7</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比特币的 安全机制、激励策略 与 比特币社区</a:t>
            </a:r>
            <a:endParaRPr lang="en-US" altLang="zh-CN" sz="1200" b="1" dirty="0">
              <a:latin typeface="微软雅黑" pitchFamily="34" charset="-122"/>
              <a:ea typeface="微软雅黑" pitchFamily="34" charset="-122"/>
            </a:endParaRPr>
          </a:p>
          <a:p>
            <a:r>
              <a:rPr lang="en-US" altLang="zh-CN" sz="1200" b="1" dirty="0">
                <a:latin typeface="微软雅黑" pitchFamily="34" charset="-122"/>
                <a:ea typeface="微软雅黑" pitchFamily="34" charset="-122"/>
              </a:rPr>
              <a:t>Week-7 	10</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14</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以太坊概述 与 智能合约</a:t>
            </a:r>
          </a:p>
          <a:p>
            <a:r>
              <a:rPr lang="en-US" altLang="zh-CN" sz="1200" b="1" dirty="0">
                <a:latin typeface="微软雅黑" pitchFamily="34" charset="-122"/>
                <a:ea typeface="微软雅黑" pitchFamily="34" charset="-122"/>
              </a:rPr>
              <a:t>Week-8 	10</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21</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以太坊数据结构 与 共识机制</a:t>
            </a:r>
            <a:endParaRPr lang="en-US" altLang="zh-CN" sz="1200" b="1" dirty="0">
              <a:latin typeface="微软雅黑" pitchFamily="34" charset="-122"/>
              <a:ea typeface="微软雅黑" pitchFamily="34" charset="-122"/>
            </a:endParaRPr>
          </a:p>
          <a:p>
            <a:r>
              <a:rPr lang="en-US" altLang="zh-CN" sz="1200" b="1" dirty="0">
                <a:latin typeface="微软雅黑" pitchFamily="34" charset="-122"/>
                <a:ea typeface="微软雅黑" pitchFamily="34" charset="-122"/>
              </a:rPr>
              <a:t>Week-9 	10</a:t>
            </a:r>
            <a:r>
              <a:rPr lang="zh-CN" altLang="en-US" sz="1200" b="1" dirty="0">
                <a:latin typeface="微软雅黑" pitchFamily="34" charset="-122"/>
                <a:ea typeface="微软雅黑" pitchFamily="34" charset="-122"/>
              </a:rPr>
              <a:t>月</a:t>
            </a:r>
            <a:r>
              <a:rPr lang="en-US" altLang="zh-CN" sz="1200" b="1" dirty="0">
                <a:latin typeface="微软雅黑" pitchFamily="34" charset="-122"/>
                <a:ea typeface="微软雅黑" pitchFamily="34" charset="-122"/>
              </a:rPr>
              <a:t>28</a:t>
            </a:r>
            <a:r>
              <a:rPr lang="zh-CN" altLang="en-US" sz="1200" b="1" dirty="0">
                <a:latin typeface="微软雅黑" pitchFamily="34" charset="-122"/>
                <a:ea typeface="微软雅黑" pitchFamily="34" charset="-122"/>
              </a:rPr>
              <a:t>日 </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区块链网络、匿名、与监管</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  </a:t>
            </a:r>
          </a:p>
          <a:p>
            <a:r>
              <a:rPr lang="en-US" altLang="zh-CN" sz="1200" b="1" dirty="0">
                <a:solidFill>
                  <a:srgbClr val="00C000"/>
                </a:solidFill>
                <a:latin typeface="微软雅黑" pitchFamily="34" charset="-122"/>
                <a:ea typeface="微软雅黑" pitchFamily="34" charset="-122"/>
              </a:rPr>
              <a:t>Week-10 	11</a:t>
            </a:r>
            <a:r>
              <a:rPr lang="zh-CN" altLang="en-US" sz="1200" b="1" dirty="0">
                <a:solidFill>
                  <a:srgbClr val="00C000"/>
                </a:solidFill>
                <a:latin typeface="微软雅黑" pitchFamily="34" charset="-122"/>
                <a:ea typeface="微软雅黑" pitchFamily="34" charset="-122"/>
              </a:rPr>
              <a:t>月</a:t>
            </a:r>
            <a:r>
              <a:rPr lang="en-US" altLang="zh-CN" sz="1200" b="1" dirty="0">
                <a:solidFill>
                  <a:srgbClr val="00C000"/>
                </a:solidFill>
                <a:latin typeface="微软雅黑" pitchFamily="34" charset="-122"/>
                <a:ea typeface="微软雅黑" pitchFamily="34" charset="-122"/>
              </a:rPr>
              <a:t>4</a:t>
            </a:r>
            <a:r>
              <a:rPr lang="zh-CN" altLang="en-US" sz="1200" b="1" dirty="0">
                <a:solidFill>
                  <a:srgbClr val="00C000"/>
                </a:solidFill>
                <a:latin typeface="微软雅黑" pitchFamily="34" charset="-122"/>
                <a:ea typeface="微软雅黑" pitchFamily="34" charset="-122"/>
              </a:rPr>
              <a:t>日 </a:t>
            </a:r>
            <a:r>
              <a:rPr lang="en-US" altLang="zh-CN" sz="1200" b="1" dirty="0">
                <a:solidFill>
                  <a:srgbClr val="00C000"/>
                </a:solidFill>
                <a:latin typeface="微软雅黑" pitchFamily="34" charset="-122"/>
                <a:ea typeface="微软雅黑" pitchFamily="34" charset="-122"/>
              </a:rPr>
              <a:t>	</a:t>
            </a:r>
            <a:r>
              <a:rPr lang="zh-CN" altLang="en-US" sz="1200" b="1" dirty="0">
                <a:solidFill>
                  <a:srgbClr val="00C000"/>
                </a:solidFill>
                <a:latin typeface="微软雅黑" pitchFamily="34" charset="-122"/>
                <a:ea typeface="微软雅黑" pitchFamily="34" charset="-122"/>
              </a:rPr>
              <a:t>考试周（不上课）</a:t>
            </a:r>
            <a:endParaRPr lang="en-US" altLang="zh-CN" sz="1200" b="1" dirty="0">
              <a:solidFill>
                <a:srgbClr val="00C000"/>
              </a:solidFill>
              <a:latin typeface="微软雅黑" pitchFamily="34" charset="-122"/>
              <a:ea typeface="微软雅黑" pitchFamily="34" charset="-122"/>
            </a:endParaRPr>
          </a:p>
          <a:p>
            <a:r>
              <a:rPr lang="en-US" altLang="zh-CN" sz="1400" b="1" dirty="0">
                <a:solidFill>
                  <a:srgbClr val="0432FF"/>
                </a:solidFill>
                <a:latin typeface="微软雅黑" pitchFamily="34" charset="-122"/>
                <a:ea typeface="微软雅黑" pitchFamily="34" charset="-122"/>
              </a:rPr>
              <a:t>--</a:t>
            </a:r>
            <a:r>
              <a:rPr lang="zh-CN" altLang="en-US" sz="1400" b="1" dirty="0">
                <a:solidFill>
                  <a:srgbClr val="0432FF"/>
                </a:solidFill>
                <a:latin typeface="微软雅黑" pitchFamily="34" charset="-122"/>
                <a:ea typeface="微软雅黑" pitchFamily="34" charset="-122"/>
              </a:rPr>
              <a:t> </a:t>
            </a:r>
            <a:r>
              <a:rPr lang="en-US" altLang="zh-CN" sz="1400" b="1" dirty="0">
                <a:solidFill>
                  <a:srgbClr val="0432FF"/>
                </a:solidFill>
                <a:latin typeface="微软雅黑" pitchFamily="34" charset="-122"/>
                <a:ea typeface="微软雅黑" pitchFamily="34" charset="-122"/>
              </a:rPr>
              <a:t>Part-2:</a:t>
            </a:r>
            <a:r>
              <a:rPr lang="zh-CN" altLang="en-US" sz="1400" b="1" dirty="0">
                <a:solidFill>
                  <a:srgbClr val="0432FF"/>
                </a:solidFill>
                <a:latin typeface="微软雅黑" pitchFamily="34" charset="-122"/>
                <a:ea typeface="微软雅黑" pitchFamily="34" charset="-122"/>
              </a:rPr>
              <a:t>  区块链研究启发 </a:t>
            </a:r>
            <a:r>
              <a:rPr lang="en-US" altLang="zh-CN" sz="1400" b="1" dirty="0">
                <a:latin typeface="微软雅黑" pitchFamily="34" charset="-122"/>
                <a:ea typeface="微软雅黑" pitchFamily="34" charset="-122"/>
              </a:rPr>
              <a:t>	</a:t>
            </a:r>
            <a:endParaRPr lang="zh-CN" altLang="en-US" sz="1400" b="1" dirty="0">
              <a:solidFill>
                <a:srgbClr val="00B050"/>
              </a:solidFill>
              <a:latin typeface="微软雅黑" pitchFamily="34" charset="-122"/>
              <a:ea typeface="微软雅黑" pitchFamily="34" charset="-122"/>
            </a:endParaRPr>
          </a:p>
          <a:p>
            <a:r>
              <a:rPr lang="en-US" altLang="zh-CN" sz="1200" b="1" dirty="0">
                <a:solidFill>
                  <a:srgbClr val="0432FF"/>
                </a:solidFill>
                <a:latin typeface="微软雅黑" pitchFamily="34" charset="-122"/>
                <a:ea typeface="微软雅黑" pitchFamily="34" charset="-122"/>
              </a:rPr>
              <a:t>Week-11 	11</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11</a:t>
            </a:r>
            <a:r>
              <a:rPr lang="zh-CN" altLang="en-US" sz="1200" b="1" dirty="0">
                <a:solidFill>
                  <a:srgbClr val="0432FF"/>
                </a:solidFill>
                <a:latin typeface="微软雅黑" pitchFamily="34" charset="-122"/>
                <a:ea typeface="微软雅黑" pitchFamily="34" charset="-122"/>
              </a:rPr>
              <a:t>日 </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区块链 研究现状</a:t>
            </a:r>
            <a:r>
              <a:rPr lang="en-US" altLang="zh-CN" sz="1200" b="1" dirty="0">
                <a:solidFill>
                  <a:srgbClr val="0432FF"/>
                </a:solidFill>
                <a:latin typeface="微软雅黑" pitchFamily="34" charset="-122"/>
                <a:ea typeface="微软雅黑" pitchFamily="34" charset="-122"/>
              </a:rPr>
              <a:t>	</a:t>
            </a:r>
            <a:endParaRPr lang="zh-CN" altLang="en-US" sz="1200" b="1" dirty="0">
              <a:solidFill>
                <a:srgbClr val="0432FF"/>
              </a:solidFill>
              <a:latin typeface="微软雅黑" pitchFamily="34" charset="-122"/>
              <a:ea typeface="微软雅黑" pitchFamily="34" charset="-122"/>
            </a:endParaRPr>
          </a:p>
          <a:p>
            <a:r>
              <a:rPr lang="en-US" altLang="zh-CN" sz="1200" b="1" dirty="0">
                <a:solidFill>
                  <a:srgbClr val="0432FF"/>
                </a:solidFill>
                <a:latin typeface="微软雅黑" pitchFamily="34" charset="-122"/>
                <a:ea typeface="微软雅黑" pitchFamily="34" charset="-122"/>
              </a:rPr>
              <a:t>Week-12 	11</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18</a:t>
            </a:r>
            <a:r>
              <a:rPr lang="zh-CN" altLang="en-US" sz="1200" b="1" dirty="0">
                <a:solidFill>
                  <a:srgbClr val="0432FF"/>
                </a:solidFill>
                <a:latin typeface="微软雅黑" pitchFamily="34" charset="-122"/>
                <a:ea typeface="微软雅黑" pitchFamily="34" charset="-122"/>
              </a:rPr>
              <a:t>日 </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数据分析 与 反欺诈</a:t>
            </a:r>
            <a:r>
              <a:rPr lang="en-US" altLang="zh-CN" sz="1200" b="1" dirty="0">
                <a:solidFill>
                  <a:srgbClr val="0432FF"/>
                </a:solidFill>
                <a:latin typeface="微软雅黑" pitchFamily="34" charset="-122"/>
                <a:ea typeface="微软雅黑" pitchFamily="34" charset="-122"/>
              </a:rPr>
              <a:t>		</a:t>
            </a:r>
            <a:endParaRPr lang="zh-CN" altLang="en-US" sz="1200" b="1" dirty="0">
              <a:solidFill>
                <a:srgbClr val="0432FF"/>
              </a:solidFill>
              <a:latin typeface="微软雅黑" pitchFamily="34" charset="-122"/>
              <a:ea typeface="微软雅黑" pitchFamily="34" charset="-122"/>
            </a:endParaRPr>
          </a:p>
          <a:p>
            <a:r>
              <a:rPr lang="en-US" altLang="zh-CN" sz="1200" b="1" dirty="0">
                <a:solidFill>
                  <a:srgbClr val="0432FF"/>
                </a:solidFill>
                <a:latin typeface="微软雅黑" pitchFamily="34" charset="-122"/>
                <a:ea typeface="微软雅黑" pitchFamily="34" charset="-122"/>
              </a:rPr>
              <a:t>Week-13 	11</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25</a:t>
            </a:r>
            <a:r>
              <a:rPr lang="zh-CN" altLang="en-US" sz="1200" b="1" dirty="0">
                <a:solidFill>
                  <a:srgbClr val="0432FF"/>
                </a:solidFill>
                <a:latin typeface="微软雅黑" pitchFamily="34" charset="-122"/>
                <a:ea typeface="微软雅黑" pitchFamily="34" charset="-122"/>
              </a:rPr>
              <a:t>日</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区块链的 安全问题 与 攻击模型 </a:t>
            </a:r>
            <a:r>
              <a:rPr lang="en-US" altLang="zh-CN" sz="1200" b="1" dirty="0">
                <a:solidFill>
                  <a:srgbClr val="0432FF"/>
                </a:solidFill>
                <a:latin typeface="微软雅黑" pitchFamily="34" charset="-122"/>
                <a:ea typeface="微软雅黑" pitchFamily="34" charset="-122"/>
              </a:rPr>
              <a:t>	</a:t>
            </a:r>
            <a:endParaRPr lang="zh-CN" altLang="en-US" sz="1200" b="1" dirty="0">
              <a:solidFill>
                <a:srgbClr val="0432FF"/>
              </a:solidFill>
              <a:latin typeface="微软雅黑" pitchFamily="34" charset="-122"/>
              <a:ea typeface="微软雅黑" pitchFamily="34" charset="-122"/>
            </a:endParaRPr>
          </a:p>
          <a:p>
            <a:r>
              <a:rPr lang="en-US" altLang="zh-CN" sz="1200" b="1" dirty="0">
                <a:solidFill>
                  <a:srgbClr val="0432FF"/>
                </a:solidFill>
                <a:latin typeface="微软雅黑" pitchFamily="34" charset="-122"/>
                <a:ea typeface="微软雅黑" pitchFamily="34" charset="-122"/>
              </a:rPr>
              <a:t>Week-14 	12</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2</a:t>
            </a:r>
            <a:r>
              <a:rPr lang="zh-CN" altLang="en-US" sz="1200" b="1" dirty="0">
                <a:solidFill>
                  <a:srgbClr val="0432FF"/>
                </a:solidFill>
                <a:latin typeface="微软雅黑" pitchFamily="34" charset="-122"/>
                <a:ea typeface="微软雅黑" pitchFamily="34" charset="-122"/>
              </a:rPr>
              <a:t>日 </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高性能区块链 与 分片技术</a:t>
            </a:r>
            <a:r>
              <a:rPr lang="en-US" altLang="zh-CN" sz="1200" b="1" dirty="0">
                <a:solidFill>
                  <a:srgbClr val="0432FF"/>
                </a:solidFill>
                <a:latin typeface="微软雅黑" pitchFamily="34" charset="-122"/>
                <a:ea typeface="微软雅黑" pitchFamily="34" charset="-122"/>
              </a:rPr>
              <a:t>	</a:t>
            </a:r>
            <a:endParaRPr lang="zh-CN" altLang="en-US" sz="1200" b="1" dirty="0">
              <a:solidFill>
                <a:srgbClr val="0432FF"/>
              </a:solidFill>
              <a:latin typeface="微软雅黑" pitchFamily="34" charset="-122"/>
              <a:ea typeface="微软雅黑" pitchFamily="34" charset="-122"/>
            </a:endParaRPr>
          </a:p>
          <a:p>
            <a:r>
              <a:rPr lang="en-US" altLang="zh-CN" sz="1200" b="1" dirty="0">
                <a:solidFill>
                  <a:srgbClr val="0432FF"/>
                </a:solidFill>
                <a:latin typeface="微软雅黑" pitchFamily="34" charset="-122"/>
                <a:ea typeface="微软雅黑" pitchFamily="34" charset="-122"/>
              </a:rPr>
              <a:t>Week-15 	12</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9</a:t>
            </a:r>
            <a:r>
              <a:rPr lang="zh-CN" altLang="en-US" sz="1200" b="1" dirty="0">
                <a:solidFill>
                  <a:srgbClr val="0432FF"/>
                </a:solidFill>
                <a:latin typeface="微软雅黑" pitchFamily="34" charset="-122"/>
                <a:ea typeface="微软雅黑" pitchFamily="34" charset="-122"/>
              </a:rPr>
              <a:t>日</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区块链 的 互操作性</a:t>
            </a:r>
          </a:p>
          <a:p>
            <a:r>
              <a:rPr lang="en-US" altLang="zh-CN" sz="1200" b="1" dirty="0">
                <a:solidFill>
                  <a:srgbClr val="0432FF"/>
                </a:solidFill>
                <a:latin typeface="微软雅黑" pitchFamily="34" charset="-122"/>
                <a:ea typeface="微软雅黑" pitchFamily="34" charset="-122"/>
              </a:rPr>
              <a:t>Week-16 	12</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16</a:t>
            </a:r>
            <a:r>
              <a:rPr lang="zh-CN" altLang="en-US" sz="1200" b="1" dirty="0">
                <a:solidFill>
                  <a:srgbClr val="0432FF"/>
                </a:solidFill>
                <a:latin typeface="微软雅黑" pitchFamily="34" charset="-122"/>
                <a:ea typeface="微软雅黑" pitchFamily="34" charset="-122"/>
              </a:rPr>
              <a:t>日</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区块链 与 </a:t>
            </a:r>
            <a:r>
              <a:rPr lang="en-US" altLang="zh-CN" sz="1200" b="1" dirty="0">
                <a:solidFill>
                  <a:srgbClr val="0432FF"/>
                </a:solidFill>
                <a:latin typeface="微软雅黑" pitchFamily="34" charset="-122"/>
                <a:ea typeface="微软雅黑" pitchFamily="34" charset="-122"/>
              </a:rPr>
              <a:t>Game</a:t>
            </a:r>
            <a:r>
              <a:rPr lang="zh-CN" altLang="en-US" sz="1200" b="1" dirty="0">
                <a:solidFill>
                  <a:srgbClr val="0432FF"/>
                </a:solidFill>
                <a:latin typeface="微软雅黑" pitchFamily="34" charset="-122"/>
                <a:ea typeface="微软雅黑" pitchFamily="34" charset="-122"/>
              </a:rPr>
              <a:t> </a:t>
            </a:r>
            <a:r>
              <a:rPr lang="en-US" altLang="zh-CN" sz="1200" b="1" dirty="0">
                <a:solidFill>
                  <a:srgbClr val="0432FF"/>
                </a:solidFill>
                <a:latin typeface="微软雅黑" pitchFamily="34" charset="-122"/>
                <a:ea typeface="微软雅黑" pitchFamily="34" charset="-122"/>
              </a:rPr>
              <a:t>Theory</a:t>
            </a:r>
          </a:p>
          <a:p>
            <a:r>
              <a:rPr lang="en-US" altLang="zh-CN" sz="1200" b="1" dirty="0">
                <a:solidFill>
                  <a:srgbClr val="0432FF"/>
                </a:solidFill>
                <a:latin typeface="微软雅黑" pitchFamily="34" charset="-122"/>
                <a:ea typeface="微软雅黑" pitchFamily="34" charset="-122"/>
              </a:rPr>
              <a:t>Week-17	12</a:t>
            </a:r>
            <a:r>
              <a:rPr lang="zh-CN" altLang="en-US" sz="1200" b="1" dirty="0">
                <a:solidFill>
                  <a:srgbClr val="0432FF"/>
                </a:solidFill>
                <a:latin typeface="微软雅黑" pitchFamily="34" charset="-122"/>
                <a:ea typeface="微软雅黑" pitchFamily="34" charset="-122"/>
              </a:rPr>
              <a:t>月</a:t>
            </a:r>
            <a:r>
              <a:rPr lang="en-US" altLang="zh-CN" sz="1200" b="1" dirty="0">
                <a:solidFill>
                  <a:srgbClr val="0432FF"/>
                </a:solidFill>
                <a:latin typeface="微软雅黑" pitchFamily="34" charset="-122"/>
                <a:ea typeface="微软雅黑" pitchFamily="34" charset="-122"/>
              </a:rPr>
              <a:t>23</a:t>
            </a:r>
            <a:r>
              <a:rPr lang="zh-CN" altLang="en-US" sz="1200" b="1" dirty="0">
                <a:solidFill>
                  <a:srgbClr val="0432FF"/>
                </a:solidFill>
                <a:latin typeface="微软雅黑" pitchFamily="34" charset="-122"/>
                <a:ea typeface="微软雅黑" pitchFamily="34" charset="-122"/>
              </a:rPr>
              <a:t>日</a:t>
            </a:r>
            <a:r>
              <a:rPr lang="en-US" altLang="zh-CN" sz="1200" b="1" dirty="0">
                <a:solidFill>
                  <a:srgbClr val="0432FF"/>
                </a:solidFill>
                <a:latin typeface="微软雅黑" pitchFamily="34" charset="-122"/>
                <a:ea typeface="微软雅黑" pitchFamily="34" charset="-122"/>
              </a:rPr>
              <a:t> 	</a:t>
            </a:r>
            <a:r>
              <a:rPr lang="zh-CN" altLang="en-US" sz="1200" b="1" dirty="0">
                <a:solidFill>
                  <a:srgbClr val="0432FF"/>
                </a:solidFill>
                <a:latin typeface="微软雅黑" pitchFamily="34" charset="-122"/>
                <a:ea typeface="微软雅黑" pitchFamily="34" charset="-122"/>
              </a:rPr>
              <a:t>区块链 与 网络优化、</a:t>
            </a:r>
            <a:r>
              <a:rPr lang="en-US" altLang="zh-CN" sz="1200" b="1" dirty="0">
                <a:solidFill>
                  <a:srgbClr val="0432FF"/>
                </a:solidFill>
                <a:latin typeface="微软雅黑" pitchFamily="34" charset="-122"/>
                <a:ea typeface="微软雅黑" pitchFamily="34" charset="-122"/>
              </a:rPr>
              <a:t>BFT</a:t>
            </a:r>
            <a:r>
              <a:rPr lang="zh-CN" altLang="en-US" sz="1200" b="1" dirty="0">
                <a:solidFill>
                  <a:srgbClr val="0432FF"/>
                </a:solidFill>
                <a:latin typeface="微软雅黑" pitchFamily="34" charset="-122"/>
                <a:ea typeface="微软雅黑" pitchFamily="34" charset="-122"/>
              </a:rPr>
              <a:t>类协议</a:t>
            </a:r>
            <a:endParaRPr lang="en-US" altLang="zh-CN" sz="1200" b="1" dirty="0">
              <a:latin typeface="微软雅黑" pitchFamily="34" charset="-122"/>
              <a:ea typeface="微软雅黑" pitchFamily="34" charset="-122"/>
            </a:endParaRPr>
          </a:p>
          <a:p>
            <a:r>
              <a:rPr lang="en-US" altLang="zh-CN" sz="1400" b="1" dirty="0">
                <a:solidFill>
                  <a:schemeClr val="accent1"/>
                </a:solidFill>
                <a:latin typeface="微软雅黑" pitchFamily="34" charset="-122"/>
                <a:ea typeface="微软雅黑" pitchFamily="34" charset="-122"/>
              </a:rPr>
              <a:t>--</a:t>
            </a:r>
            <a:r>
              <a:rPr lang="zh-CN" altLang="en-US" sz="1400" b="1" dirty="0">
                <a:solidFill>
                  <a:schemeClr val="accent1"/>
                </a:solidFill>
                <a:latin typeface="微软雅黑" pitchFamily="34" charset="-122"/>
                <a:ea typeface="微软雅黑" pitchFamily="34" charset="-122"/>
              </a:rPr>
              <a:t> </a:t>
            </a:r>
            <a:r>
              <a:rPr lang="en-US" altLang="zh-CN" sz="1400" b="1" dirty="0">
                <a:solidFill>
                  <a:schemeClr val="accent1"/>
                </a:solidFill>
                <a:latin typeface="微软雅黑" pitchFamily="34" charset="-122"/>
                <a:ea typeface="微软雅黑" pitchFamily="34" charset="-122"/>
              </a:rPr>
              <a:t>Part-3:</a:t>
            </a:r>
            <a:r>
              <a:rPr lang="zh-CN" altLang="en-US" sz="1400" b="1" dirty="0">
                <a:solidFill>
                  <a:schemeClr val="accent1"/>
                </a:solidFill>
                <a:latin typeface="微软雅黑" pitchFamily="34" charset="-122"/>
                <a:ea typeface="微软雅黑" pitchFamily="34" charset="-122"/>
              </a:rPr>
              <a:t>  区块链工程实践课 </a:t>
            </a:r>
            <a:r>
              <a:rPr lang="en-US" altLang="zh-CN" sz="1400" b="1" dirty="0">
                <a:solidFill>
                  <a:schemeClr val="accent1"/>
                </a:solidFill>
                <a:latin typeface="微软雅黑" pitchFamily="34" charset="-122"/>
                <a:ea typeface="微软雅黑" pitchFamily="34" charset="-122"/>
              </a:rPr>
              <a:t>	</a:t>
            </a:r>
            <a:endParaRPr lang="zh-CN" altLang="en-US" sz="1400" b="1" dirty="0">
              <a:solidFill>
                <a:schemeClr val="accent1"/>
              </a:solidFill>
              <a:latin typeface="微软雅黑" pitchFamily="34" charset="-122"/>
              <a:ea typeface="微软雅黑" pitchFamily="34" charset="-122"/>
            </a:endParaRPr>
          </a:p>
          <a:p>
            <a:r>
              <a:rPr lang="en-US" altLang="zh-CN" sz="1200" b="1" dirty="0">
                <a:solidFill>
                  <a:schemeClr val="accent1"/>
                </a:solidFill>
                <a:latin typeface="微软雅黑" pitchFamily="34" charset="-122"/>
                <a:ea typeface="微软雅黑" pitchFamily="34" charset="-122"/>
              </a:rPr>
              <a:t>Week-18	12</a:t>
            </a:r>
            <a:r>
              <a:rPr lang="zh-CN" altLang="en-US" sz="1200" b="1" dirty="0">
                <a:solidFill>
                  <a:schemeClr val="accent1"/>
                </a:solidFill>
                <a:latin typeface="微软雅黑" pitchFamily="34" charset="-122"/>
                <a:ea typeface="微软雅黑" pitchFamily="34" charset="-122"/>
              </a:rPr>
              <a:t>月</a:t>
            </a:r>
            <a:r>
              <a:rPr lang="en-US" altLang="zh-CN" sz="1200" b="1" dirty="0">
                <a:solidFill>
                  <a:schemeClr val="accent1"/>
                </a:solidFill>
                <a:latin typeface="微软雅黑" pitchFamily="34" charset="-122"/>
                <a:ea typeface="微软雅黑" pitchFamily="34" charset="-122"/>
              </a:rPr>
              <a:t>30</a:t>
            </a:r>
            <a:r>
              <a:rPr lang="zh-CN" altLang="en-US" sz="1200" b="1" dirty="0">
                <a:solidFill>
                  <a:schemeClr val="accent1"/>
                </a:solidFill>
                <a:latin typeface="微软雅黑" pitchFamily="34" charset="-122"/>
                <a:ea typeface="微软雅黑" pitchFamily="34" charset="-122"/>
              </a:rPr>
              <a:t>日 </a:t>
            </a:r>
            <a:r>
              <a:rPr lang="en-US" altLang="zh-CN" sz="1200" b="1" dirty="0">
                <a:solidFill>
                  <a:schemeClr val="accent1"/>
                </a:solidFill>
                <a:latin typeface="微软雅黑" pitchFamily="34" charset="-122"/>
                <a:ea typeface="微软雅黑" pitchFamily="34" charset="-122"/>
              </a:rPr>
              <a:t>	</a:t>
            </a:r>
            <a:r>
              <a:rPr lang="zh-CN" altLang="en-US" sz="1200" b="1" dirty="0">
                <a:solidFill>
                  <a:schemeClr val="accent1"/>
                </a:solidFill>
                <a:latin typeface="微软雅黑" pitchFamily="34" charset="-122"/>
                <a:ea typeface="微软雅黑" pitchFamily="34" charset="-122"/>
              </a:rPr>
              <a:t>实践开发课程</a:t>
            </a:r>
            <a:r>
              <a:rPr lang="en-US" altLang="zh-CN" sz="1200" b="1" dirty="0">
                <a:solidFill>
                  <a:schemeClr val="accent1"/>
                </a:solidFill>
                <a:latin typeface="微软雅黑" pitchFamily="34" charset="-122"/>
                <a:ea typeface="微软雅黑" pitchFamily="34" charset="-122"/>
              </a:rPr>
              <a:t>1 		</a:t>
            </a:r>
            <a:endParaRPr lang="zh-CN" altLang="en-US" sz="1200" b="1" dirty="0">
              <a:solidFill>
                <a:schemeClr val="accent1"/>
              </a:solidFill>
              <a:latin typeface="微软雅黑" pitchFamily="34" charset="-122"/>
              <a:ea typeface="微软雅黑" pitchFamily="34" charset="-122"/>
            </a:endParaRPr>
          </a:p>
          <a:p>
            <a:r>
              <a:rPr lang="en-US" altLang="zh-CN" sz="1200" b="1" dirty="0">
                <a:solidFill>
                  <a:schemeClr val="accent1"/>
                </a:solidFill>
                <a:latin typeface="微软雅黑" pitchFamily="34" charset="-122"/>
                <a:ea typeface="微软雅黑" pitchFamily="34" charset="-122"/>
              </a:rPr>
              <a:t>Week-19 	1</a:t>
            </a:r>
            <a:r>
              <a:rPr lang="zh-CN" altLang="en-US" sz="1200" b="1" dirty="0">
                <a:solidFill>
                  <a:schemeClr val="accent1"/>
                </a:solidFill>
                <a:latin typeface="微软雅黑" pitchFamily="34" charset="-122"/>
                <a:ea typeface="微软雅黑" pitchFamily="34" charset="-122"/>
              </a:rPr>
              <a:t>月</a:t>
            </a:r>
            <a:r>
              <a:rPr lang="en-US" altLang="zh-CN" sz="1200" b="1" dirty="0">
                <a:solidFill>
                  <a:schemeClr val="accent1"/>
                </a:solidFill>
                <a:latin typeface="微软雅黑" pitchFamily="34" charset="-122"/>
                <a:ea typeface="微软雅黑" pitchFamily="34" charset="-122"/>
              </a:rPr>
              <a:t>6</a:t>
            </a:r>
            <a:r>
              <a:rPr lang="zh-CN" altLang="en-US" sz="1200" b="1" dirty="0">
                <a:solidFill>
                  <a:schemeClr val="accent1"/>
                </a:solidFill>
                <a:latin typeface="微软雅黑" pitchFamily="34" charset="-122"/>
                <a:ea typeface="微软雅黑" pitchFamily="34" charset="-122"/>
              </a:rPr>
              <a:t>日 </a:t>
            </a:r>
            <a:r>
              <a:rPr lang="en-US" altLang="zh-CN" sz="1200" b="1" dirty="0">
                <a:solidFill>
                  <a:schemeClr val="accent1"/>
                </a:solidFill>
                <a:latin typeface="微软雅黑" pitchFamily="34" charset="-122"/>
                <a:ea typeface="微软雅黑" pitchFamily="34" charset="-122"/>
              </a:rPr>
              <a:t>	</a:t>
            </a:r>
            <a:r>
              <a:rPr lang="zh-CN" altLang="en-US" sz="1200" b="1" dirty="0">
                <a:solidFill>
                  <a:schemeClr val="accent1"/>
                </a:solidFill>
                <a:latin typeface="微软雅黑" pitchFamily="34" charset="-122"/>
                <a:ea typeface="微软雅黑" pitchFamily="34" charset="-122"/>
              </a:rPr>
              <a:t>实践开发课程</a:t>
            </a:r>
            <a:r>
              <a:rPr lang="en-US" altLang="zh-CN" sz="1200" b="1" dirty="0">
                <a:solidFill>
                  <a:schemeClr val="accent1"/>
                </a:solidFill>
                <a:latin typeface="微软雅黑" pitchFamily="34" charset="-122"/>
                <a:ea typeface="微软雅黑" pitchFamily="34" charset="-122"/>
              </a:rPr>
              <a:t>2</a:t>
            </a:r>
          </a:p>
          <a:p>
            <a:endParaRPr lang="zh-CN" altLang="en-US" sz="1200" b="1" dirty="0">
              <a:solidFill>
                <a:srgbClr val="0432FF"/>
              </a:solidFill>
              <a:latin typeface="微软雅黑" pitchFamily="34" charset="-122"/>
              <a:ea typeface="微软雅黑" pitchFamily="34" charset="-122"/>
            </a:endParaRPr>
          </a:p>
          <a:p>
            <a:endParaRPr lang="zh-CN" altLang="en-US" sz="14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案例</a:t>
            </a:r>
            <a:r>
              <a:rPr lang="en-US" altLang="zh-CN" dirty="0"/>
              <a:t>7</a:t>
            </a:r>
            <a:r>
              <a:rPr lang="zh-CN" altLang="en-US" dirty="0"/>
              <a:t>：区块链</a:t>
            </a:r>
            <a:r>
              <a:rPr lang="zh-CN" altLang="en-US" dirty="0">
                <a:solidFill>
                  <a:srgbClr val="FF0000"/>
                </a:solidFill>
              </a:rPr>
              <a:t>征信联盟</a:t>
            </a:r>
          </a:p>
        </p:txBody>
      </p:sp>
      <p:sp>
        <p:nvSpPr>
          <p:cNvPr id="4" name="矩形 3"/>
          <p:cNvSpPr/>
          <p:nvPr/>
        </p:nvSpPr>
        <p:spPr>
          <a:xfrm>
            <a:off x="706668" y="1788391"/>
            <a:ext cx="7937000" cy="1384995"/>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2800" dirty="0">
                <a:solidFill>
                  <a:prstClr val="black"/>
                </a:solidFill>
                <a:latin typeface="微软雅黑" pitchFamily="34" charset="-122"/>
                <a:ea typeface="微软雅黑" pitchFamily="34" charset="-122"/>
              </a:rPr>
              <a:t>机构之间</a:t>
            </a:r>
            <a:r>
              <a:rPr lang="zh-CN" altLang="en-US" sz="2800" b="1" dirty="0">
                <a:solidFill>
                  <a:srgbClr val="008000"/>
                </a:solidFill>
                <a:latin typeface="微软雅黑" pitchFamily="34" charset="-122"/>
                <a:ea typeface="微软雅黑" pitchFamily="34" charset="-122"/>
              </a:rPr>
              <a:t>互不信任</a:t>
            </a:r>
            <a:endParaRPr lang="en-US" altLang="zh-CN" sz="2800" b="1" dirty="0">
              <a:solidFill>
                <a:srgbClr val="008000"/>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sz="2800" dirty="0">
                <a:solidFill>
                  <a:prstClr val="black"/>
                </a:solidFill>
                <a:latin typeface="微软雅黑" pitchFamily="34" charset="-122"/>
                <a:ea typeface="微软雅黑" pitchFamily="34" charset="-122"/>
              </a:rPr>
              <a:t>用户担忧</a:t>
            </a:r>
            <a:r>
              <a:rPr lang="zh-CN" altLang="en-US" sz="2800" b="1" dirty="0">
                <a:solidFill>
                  <a:srgbClr val="008000"/>
                </a:solidFill>
                <a:latin typeface="微软雅黑" pitchFamily="34" charset="-122"/>
                <a:ea typeface="微软雅黑" pitchFamily="34" charset="-122"/>
              </a:rPr>
              <a:t>数据泄露</a:t>
            </a:r>
            <a:endParaRPr lang="en-US" altLang="zh-CN" sz="2800" b="1" dirty="0">
              <a:solidFill>
                <a:srgbClr val="008000"/>
              </a:solidFill>
              <a:latin typeface="微软雅黑" pitchFamily="34" charset="-122"/>
              <a:ea typeface="微软雅黑" pitchFamily="34" charset="-122"/>
            </a:endParaRPr>
          </a:p>
        </p:txBody>
      </p:sp>
      <p:sp>
        <p:nvSpPr>
          <p:cNvPr id="5" name="矩形 4"/>
          <p:cNvSpPr/>
          <p:nvPr/>
        </p:nvSpPr>
        <p:spPr>
          <a:xfrm>
            <a:off x="357278" y="966117"/>
            <a:ext cx="3968636" cy="830997"/>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3200" b="1" dirty="0">
                <a:solidFill>
                  <a:prstClr val="black"/>
                </a:solidFill>
                <a:latin typeface="微软雅黑" pitchFamily="34" charset="-122"/>
                <a:ea typeface="微软雅黑" pitchFamily="34" charset="-122"/>
              </a:rPr>
              <a:t> 征信行业痛点需求</a:t>
            </a:r>
            <a:endParaRPr lang="en-US" altLang="zh-CN" sz="3200" b="1" dirty="0">
              <a:solidFill>
                <a:prstClr val="black"/>
              </a:solidFill>
              <a:latin typeface="微软雅黑" pitchFamily="34" charset="-122"/>
              <a:ea typeface="微软雅黑" pitchFamily="34" charset="-122"/>
            </a:endParaRPr>
          </a:p>
        </p:txBody>
      </p:sp>
      <p:pic>
        <p:nvPicPr>
          <p:cNvPr id="1026" name="Picture 2" descr="https://timgsa.baidu.com/timg?image&amp;quality=80&amp;size=b9999_10000&amp;sec=1529050401098&amp;di=cee03b753ad49b6f98c98c230634fdc9&amp;imgtype=0&amp;src=http%3A%2F%2Fimg.mp.itc.cn%2Fupload%2F20170217%2Fa489ddf0cb68459f82ada2a189a3ca96_t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124" y="3135346"/>
            <a:ext cx="4526464" cy="31043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7</a:t>
            </a:r>
            <a:r>
              <a:rPr lang="zh-CN" altLang="en-US" dirty="0"/>
              <a:t>：区块链征信联盟</a:t>
            </a:r>
          </a:p>
        </p:txBody>
      </p:sp>
      <p:sp>
        <p:nvSpPr>
          <p:cNvPr id="6" name="矩形 5"/>
          <p:cNvSpPr/>
          <p:nvPr/>
        </p:nvSpPr>
        <p:spPr>
          <a:xfrm>
            <a:off x="307642" y="1011312"/>
            <a:ext cx="5291514" cy="743986"/>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3200" b="1" dirty="0">
                <a:solidFill>
                  <a:prstClr val="black"/>
                </a:solidFill>
                <a:latin typeface="微软雅黑" pitchFamily="34" charset="-122"/>
                <a:ea typeface="微软雅黑" pitchFamily="34" charset="-122"/>
              </a:rPr>
              <a:t> 功能设计</a:t>
            </a:r>
            <a:endParaRPr lang="en-US" altLang="zh-CN" sz="3200" b="1" dirty="0">
              <a:solidFill>
                <a:prstClr val="black"/>
              </a:solidFill>
              <a:latin typeface="微软雅黑" pitchFamily="34" charset="-122"/>
              <a:ea typeface="微软雅黑" pitchFamily="34" charset="-122"/>
            </a:endParaRPr>
          </a:p>
        </p:txBody>
      </p:sp>
      <p:grpSp>
        <p:nvGrpSpPr>
          <p:cNvPr id="2" name="组合 9"/>
          <p:cNvGrpSpPr/>
          <p:nvPr/>
        </p:nvGrpSpPr>
        <p:grpSpPr>
          <a:xfrm>
            <a:off x="808951" y="1651920"/>
            <a:ext cx="7342697" cy="4474568"/>
            <a:chOff x="1169291" y="1622991"/>
            <a:chExt cx="6325306" cy="3854580"/>
          </a:xfrm>
        </p:grpSpPr>
        <p:grpSp>
          <p:nvGrpSpPr>
            <p:cNvPr id="4" name="组合 10"/>
            <p:cNvGrpSpPr/>
            <p:nvPr/>
          </p:nvGrpSpPr>
          <p:grpSpPr>
            <a:xfrm rot="2153188">
              <a:off x="2049655" y="4174914"/>
              <a:ext cx="1833592" cy="384449"/>
              <a:chOff x="3838575" y="2712368"/>
              <a:chExt cx="1604974" cy="368530"/>
            </a:xfrm>
          </p:grpSpPr>
          <p:cxnSp>
            <p:nvCxnSpPr>
              <p:cNvPr id="60" name="直接连接符 59"/>
              <p:cNvCxnSpPr/>
              <p:nvPr/>
            </p:nvCxnSpPr>
            <p:spPr>
              <a:xfrm>
                <a:off x="3838575" y="2892218"/>
                <a:ext cx="593181" cy="0"/>
              </a:xfrm>
              <a:prstGeom prst="line">
                <a:avLst/>
              </a:prstGeom>
              <a:noFill/>
              <a:ln w="76200" cap="flat" cmpd="sng" algn="ctr">
                <a:solidFill>
                  <a:srgbClr val="ED7D31"/>
                </a:solidFill>
                <a:prstDash val="solid"/>
                <a:miter lim="800000"/>
              </a:ln>
              <a:effectLst/>
            </p:spPr>
          </p:cxnSp>
          <p:cxnSp>
            <p:nvCxnSpPr>
              <p:cNvPr id="61" name="直接连接符 60"/>
              <p:cNvCxnSpPr/>
              <p:nvPr/>
            </p:nvCxnSpPr>
            <p:spPr>
              <a:xfrm>
                <a:off x="4952634" y="2911353"/>
                <a:ext cx="490915" cy="0"/>
              </a:xfrm>
              <a:prstGeom prst="line">
                <a:avLst/>
              </a:prstGeom>
              <a:noFill/>
              <a:ln w="76200" cap="flat" cmpd="sng" algn="ctr">
                <a:solidFill>
                  <a:srgbClr val="ED7D31"/>
                </a:solidFill>
                <a:prstDash val="solid"/>
                <a:miter lim="800000"/>
              </a:ln>
              <a:effectLst/>
            </p:spPr>
          </p:cxnSp>
          <p:cxnSp>
            <p:nvCxnSpPr>
              <p:cNvPr id="62" name="直接连接符 61"/>
              <p:cNvCxnSpPr/>
              <p:nvPr/>
            </p:nvCxnSpPr>
            <p:spPr>
              <a:xfrm flipV="1">
                <a:off x="4405565" y="2712368"/>
                <a:ext cx="186017" cy="189461"/>
              </a:xfrm>
              <a:prstGeom prst="line">
                <a:avLst/>
              </a:prstGeom>
              <a:noFill/>
              <a:ln w="76200" cap="flat" cmpd="sng" algn="ctr">
                <a:solidFill>
                  <a:srgbClr val="ED7D31"/>
                </a:solidFill>
                <a:prstDash val="solid"/>
                <a:miter lim="800000"/>
              </a:ln>
              <a:effectLst/>
            </p:spPr>
          </p:cxnSp>
          <p:cxnSp>
            <p:nvCxnSpPr>
              <p:cNvPr id="63" name="直接连接符 62"/>
              <p:cNvCxnSpPr/>
              <p:nvPr/>
            </p:nvCxnSpPr>
            <p:spPr>
              <a:xfrm flipV="1">
                <a:off x="4807526" y="2899283"/>
                <a:ext cx="171299" cy="174470"/>
              </a:xfrm>
              <a:prstGeom prst="line">
                <a:avLst/>
              </a:prstGeom>
              <a:noFill/>
              <a:ln w="76200" cap="flat" cmpd="sng" algn="ctr">
                <a:solidFill>
                  <a:srgbClr val="ED7D31"/>
                </a:solidFill>
                <a:prstDash val="solid"/>
                <a:miter lim="800000"/>
              </a:ln>
              <a:effectLst/>
            </p:spPr>
          </p:cxnSp>
          <p:cxnSp>
            <p:nvCxnSpPr>
              <p:cNvPr id="64" name="直接连接符 63"/>
              <p:cNvCxnSpPr/>
              <p:nvPr/>
            </p:nvCxnSpPr>
            <p:spPr>
              <a:xfrm flipH="1" flipV="1">
                <a:off x="4543202" y="2717130"/>
                <a:ext cx="316707" cy="363768"/>
              </a:xfrm>
              <a:prstGeom prst="line">
                <a:avLst/>
              </a:prstGeom>
              <a:noFill/>
              <a:ln w="76200" cap="flat" cmpd="sng" algn="ctr">
                <a:solidFill>
                  <a:srgbClr val="ED7D31"/>
                </a:solidFill>
                <a:prstDash val="solid"/>
                <a:miter lim="800000"/>
              </a:ln>
              <a:effectLst/>
            </p:spPr>
          </p:cxnSp>
        </p:grpSp>
        <p:grpSp>
          <p:nvGrpSpPr>
            <p:cNvPr id="5" name="组合 11"/>
            <p:cNvGrpSpPr/>
            <p:nvPr/>
          </p:nvGrpSpPr>
          <p:grpSpPr>
            <a:xfrm>
              <a:off x="4664324" y="2037714"/>
              <a:ext cx="868705" cy="326431"/>
              <a:chOff x="3838575" y="2712368"/>
              <a:chExt cx="1604974" cy="368530"/>
            </a:xfrm>
          </p:grpSpPr>
          <p:cxnSp>
            <p:nvCxnSpPr>
              <p:cNvPr id="55" name="直接连接符 54"/>
              <p:cNvCxnSpPr/>
              <p:nvPr/>
            </p:nvCxnSpPr>
            <p:spPr>
              <a:xfrm>
                <a:off x="3838575" y="2892218"/>
                <a:ext cx="593181" cy="0"/>
              </a:xfrm>
              <a:prstGeom prst="line">
                <a:avLst/>
              </a:prstGeom>
              <a:noFill/>
              <a:ln w="76200" cap="flat" cmpd="sng" algn="ctr">
                <a:solidFill>
                  <a:srgbClr val="1A3F6C"/>
                </a:solidFill>
                <a:prstDash val="solid"/>
                <a:miter lim="800000"/>
              </a:ln>
              <a:effectLst/>
            </p:spPr>
          </p:cxnSp>
          <p:cxnSp>
            <p:nvCxnSpPr>
              <p:cNvPr id="56" name="直接连接符 55"/>
              <p:cNvCxnSpPr/>
              <p:nvPr/>
            </p:nvCxnSpPr>
            <p:spPr>
              <a:xfrm>
                <a:off x="4952634" y="2911353"/>
                <a:ext cx="490915" cy="0"/>
              </a:xfrm>
              <a:prstGeom prst="line">
                <a:avLst/>
              </a:prstGeom>
              <a:noFill/>
              <a:ln w="76200" cap="flat" cmpd="sng" algn="ctr">
                <a:solidFill>
                  <a:srgbClr val="1A3F6C"/>
                </a:solidFill>
                <a:prstDash val="solid"/>
                <a:miter lim="800000"/>
              </a:ln>
              <a:effectLst/>
            </p:spPr>
          </p:cxnSp>
          <p:cxnSp>
            <p:nvCxnSpPr>
              <p:cNvPr id="57" name="直接连接符 56"/>
              <p:cNvCxnSpPr/>
              <p:nvPr/>
            </p:nvCxnSpPr>
            <p:spPr>
              <a:xfrm flipV="1">
                <a:off x="4405565" y="2712368"/>
                <a:ext cx="186017" cy="189461"/>
              </a:xfrm>
              <a:prstGeom prst="line">
                <a:avLst/>
              </a:prstGeom>
              <a:noFill/>
              <a:ln w="76200" cap="flat" cmpd="sng" algn="ctr">
                <a:solidFill>
                  <a:srgbClr val="1A3F6C"/>
                </a:solidFill>
                <a:prstDash val="solid"/>
                <a:miter lim="800000"/>
              </a:ln>
              <a:effectLst/>
            </p:spPr>
          </p:cxnSp>
          <p:cxnSp>
            <p:nvCxnSpPr>
              <p:cNvPr id="58" name="直接连接符 57"/>
              <p:cNvCxnSpPr/>
              <p:nvPr/>
            </p:nvCxnSpPr>
            <p:spPr>
              <a:xfrm flipV="1">
                <a:off x="4807526" y="2899283"/>
                <a:ext cx="171299" cy="174470"/>
              </a:xfrm>
              <a:prstGeom prst="line">
                <a:avLst/>
              </a:prstGeom>
              <a:noFill/>
              <a:ln w="76200" cap="flat" cmpd="sng" algn="ctr">
                <a:solidFill>
                  <a:srgbClr val="1A3F6C"/>
                </a:solidFill>
                <a:prstDash val="solid"/>
                <a:miter lim="800000"/>
              </a:ln>
              <a:effectLst/>
            </p:spPr>
          </p:cxnSp>
          <p:cxnSp>
            <p:nvCxnSpPr>
              <p:cNvPr id="59" name="直接连接符 58"/>
              <p:cNvCxnSpPr/>
              <p:nvPr/>
            </p:nvCxnSpPr>
            <p:spPr>
              <a:xfrm flipH="1" flipV="1">
                <a:off x="4543202" y="2717130"/>
                <a:ext cx="316707" cy="363768"/>
              </a:xfrm>
              <a:prstGeom prst="line">
                <a:avLst/>
              </a:prstGeom>
              <a:noFill/>
              <a:ln w="76200" cap="flat" cmpd="sng" algn="ctr">
                <a:solidFill>
                  <a:srgbClr val="1A3F6C"/>
                </a:solidFill>
                <a:prstDash val="solid"/>
                <a:miter lim="800000"/>
              </a:ln>
              <a:effectLst/>
            </p:spPr>
          </p:cxnSp>
        </p:grpSp>
        <p:sp>
          <p:nvSpPr>
            <p:cNvPr id="18" name="椭圆 17"/>
            <p:cNvSpPr/>
            <p:nvPr/>
          </p:nvSpPr>
          <p:spPr>
            <a:xfrm>
              <a:off x="3598505" y="1622991"/>
              <a:ext cx="1152000" cy="1152000"/>
            </a:xfrm>
            <a:prstGeom prst="ellipse">
              <a:avLst/>
            </a:prstGeom>
            <a:solidFill>
              <a:srgbClr val="1A3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1A3F6C"/>
                </a:solidFill>
                <a:effectLst/>
                <a:uLnTx/>
                <a:uFillTx/>
                <a:latin typeface="微软雅黑" pitchFamily="34" charset="-122"/>
                <a:ea typeface="微软雅黑" pitchFamily="34" charset="-122"/>
                <a:cs typeface="+mn-cs"/>
                <a:sym typeface="微软雅黑" pitchFamily="34" charset="-122"/>
              </a:endParaRPr>
            </a:p>
          </p:txBody>
        </p:sp>
        <p:grpSp>
          <p:nvGrpSpPr>
            <p:cNvPr id="7" name="组合 18"/>
            <p:cNvGrpSpPr/>
            <p:nvPr/>
          </p:nvGrpSpPr>
          <p:grpSpPr>
            <a:xfrm>
              <a:off x="2697981" y="3398947"/>
              <a:ext cx="958239" cy="288622"/>
              <a:chOff x="3838575" y="2712368"/>
              <a:chExt cx="1604974" cy="368530"/>
            </a:xfrm>
          </p:grpSpPr>
          <p:cxnSp>
            <p:nvCxnSpPr>
              <p:cNvPr id="50" name="直接连接符 49"/>
              <p:cNvCxnSpPr/>
              <p:nvPr/>
            </p:nvCxnSpPr>
            <p:spPr>
              <a:xfrm>
                <a:off x="3838575" y="2892218"/>
                <a:ext cx="593181" cy="0"/>
              </a:xfrm>
              <a:prstGeom prst="line">
                <a:avLst/>
              </a:prstGeom>
              <a:noFill/>
              <a:ln w="76200" cap="flat" cmpd="sng" algn="ctr">
                <a:solidFill>
                  <a:srgbClr val="70AD47"/>
                </a:solidFill>
                <a:prstDash val="solid"/>
                <a:miter lim="800000"/>
              </a:ln>
              <a:effectLst/>
            </p:spPr>
          </p:cxnSp>
          <p:cxnSp>
            <p:nvCxnSpPr>
              <p:cNvPr id="51" name="直接连接符 50"/>
              <p:cNvCxnSpPr/>
              <p:nvPr/>
            </p:nvCxnSpPr>
            <p:spPr>
              <a:xfrm>
                <a:off x="4952634" y="2911353"/>
                <a:ext cx="490915" cy="0"/>
              </a:xfrm>
              <a:prstGeom prst="line">
                <a:avLst/>
              </a:prstGeom>
              <a:noFill/>
              <a:ln w="76200" cap="flat" cmpd="sng" algn="ctr">
                <a:solidFill>
                  <a:srgbClr val="70AD47"/>
                </a:solidFill>
                <a:prstDash val="solid"/>
                <a:miter lim="800000"/>
              </a:ln>
              <a:effectLst/>
            </p:spPr>
          </p:cxnSp>
          <p:cxnSp>
            <p:nvCxnSpPr>
              <p:cNvPr id="52" name="直接连接符 51"/>
              <p:cNvCxnSpPr/>
              <p:nvPr/>
            </p:nvCxnSpPr>
            <p:spPr>
              <a:xfrm flipV="1">
                <a:off x="4405565" y="2712368"/>
                <a:ext cx="186017" cy="189461"/>
              </a:xfrm>
              <a:prstGeom prst="line">
                <a:avLst/>
              </a:prstGeom>
              <a:noFill/>
              <a:ln w="76200" cap="flat" cmpd="sng" algn="ctr">
                <a:solidFill>
                  <a:srgbClr val="70AD47"/>
                </a:solidFill>
                <a:prstDash val="solid"/>
                <a:miter lim="800000"/>
              </a:ln>
              <a:effectLst/>
            </p:spPr>
          </p:cxnSp>
          <p:cxnSp>
            <p:nvCxnSpPr>
              <p:cNvPr id="53" name="直接连接符 52"/>
              <p:cNvCxnSpPr/>
              <p:nvPr/>
            </p:nvCxnSpPr>
            <p:spPr>
              <a:xfrm flipV="1">
                <a:off x="4807526" y="2899283"/>
                <a:ext cx="171299" cy="174470"/>
              </a:xfrm>
              <a:prstGeom prst="line">
                <a:avLst/>
              </a:prstGeom>
              <a:noFill/>
              <a:ln w="76200" cap="flat" cmpd="sng" algn="ctr">
                <a:solidFill>
                  <a:srgbClr val="70AD47"/>
                </a:solidFill>
                <a:prstDash val="solid"/>
                <a:miter lim="800000"/>
              </a:ln>
              <a:effectLst/>
            </p:spPr>
          </p:cxnSp>
          <p:cxnSp>
            <p:nvCxnSpPr>
              <p:cNvPr id="54" name="直接连接符 53"/>
              <p:cNvCxnSpPr/>
              <p:nvPr/>
            </p:nvCxnSpPr>
            <p:spPr>
              <a:xfrm flipH="1" flipV="1">
                <a:off x="4543202" y="2717130"/>
                <a:ext cx="316707" cy="363768"/>
              </a:xfrm>
              <a:prstGeom prst="line">
                <a:avLst/>
              </a:prstGeom>
              <a:noFill/>
              <a:ln w="76200" cap="flat" cmpd="sng" algn="ctr">
                <a:solidFill>
                  <a:srgbClr val="70AD47"/>
                </a:solidFill>
                <a:prstDash val="solid"/>
                <a:miter lim="800000"/>
              </a:ln>
              <a:effectLst/>
            </p:spPr>
          </p:cxnSp>
        </p:grpSp>
        <p:sp>
          <p:nvSpPr>
            <p:cNvPr id="20" name="椭圆 19"/>
            <p:cNvSpPr/>
            <p:nvPr/>
          </p:nvSpPr>
          <p:spPr>
            <a:xfrm>
              <a:off x="3592967" y="2982764"/>
              <a:ext cx="1152000" cy="1152000"/>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1A3F6C"/>
                </a:solidFill>
                <a:effectLst/>
                <a:uLnTx/>
                <a:uFillTx/>
                <a:latin typeface="微软雅黑" pitchFamily="34" charset="-122"/>
                <a:ea typeface="微软雅黑" pitchFamily="34" charset="-122"/>
                <a:cs typeface="+mn-cs"/>
                <a:sym typeface="微软雅黑" pitchFamily="34" charset="-122"/>
              </a:endParaRPr>
            </a:p>
          </p:txBody>
        </p:sp>
        <p:grpSp>
          <p:nvGrpSpPr>
            <p:cNvPr id="8" name="组合 20"/>
            <p:cNvGrpSpPr/>
            <p:nvPr/>
          </p:nvGrpSpPr>
          <p:grpSpPr>
            <a:xfrm rot="20158048">
              <a:off x="2605244" y="2500593"/>
              <a:ext cx="1145994" cy="345174"/>
              <a:chOff x="3838575" y="2712368"/>
              <a:chExt cx="1604974" cy="368530"/>
            </a:xfrm>
          </p:grpSpPr>
          <p:cxnSp>
            <p:nvCxnSpPr>
              <p:cNvPr id="45" name="直接连接符 44"/>
              <p:cNvCxnSpPr/>
              <p:nvPr/>
            </p:nvCxnSpPr>
            <p:spPr>
              <a:xfrm>
                <a:off x="3838575" y="2892218"/>
                <a:ext cx="593181" cy="0"/>
              </a:xfrm>
              <a:prstGeom prst="line">
                <a:avLst/>
              </a:prstGeom>
              <a:noFill/>
              <a:ln w="76200" cap="flat" cmpd="sng" algn="ctr">
                <a:solidFill>
                  <a:srgbClr val="1A3F6C"/>
                </a:solidFill>
                <a:prstDash val="solid"/>
                <a:miter lim="800000"/>
              </a:ln>
              <a:effectLst/>
            </p:spPr>
          </p:cxnSp>
          <p:cxnSp>
            <p:nvCxnSpPr>
              <p:cNvPr id="46" name="直接连接符 45"/>
              <p:cNvCxnSpPr/>
              <p:nvPr/>
            </p:nvCxnSpPr>
            <p:spPr>
              <a:xfrm>
                <a:off x="4952634" y="2911353"/>
                <a:ext cx="490915" cy="0"/>
              </a:xfrm>
              <a:prstGeom prst="line">
                <a:avLst/>
              </a:prstGeom>
              <a:noFill/>
              <a:ln w="76200" cap="flat" cmpd="sng" algn="ctr">
                <a:solidFill>
                  <a:srgbClr val="1A3F6C"/>
                </a:solidFill>
                <a:prstDash val="solid"/>
                <a:miter lim="800000"/>
              </a:ln>
              <a:effectLst/>
            </p:spPr>
          </p:cxnSp>
          <p:cxnSp>
            <p:nvCxnSpPr>
              <p:cNvPr id="47" name="直接连接符 46"/>
              <p:cNvCxnSpPr/>
              <p:nvPr/>
            </p:nvCxnSpPr>
            <p:spPr>
              <a:xfrm flipV="1">
                <a:off x="4405565" y="2712368"/>
                <a:ext cx="186017" cy="189461"/>
              </a:xfrm>
              <a:prstGeom prst="line">
                <a:avLst/>
              </a:prstGeom>
              <a:noFill/>
              <a:ln w="76200" cap="flat" cmpd="sng" algn="ctr">
                <a:solidFill>
                  <a:srgbClr val="1A3F6C"/>
                </a:solidFill>
                <a:prstDash val="solid"/>
                <a:miter lim="800000"/>
              </a:ln>
              <a:effectLst/>
            </p:spPr>
          </p:cxnSp>
          <p:cxnSp>
            <p:nvCxnSpPr>
              <p:cNvPr id="48" name="直接连接符 47"/>
              <p:cNvCxnSpPr/>
              <p:nvPr/>
            </p:nvCxnSpPr>
            <p:spPr>
              <a:xfrm flipV="1">
                <a:off x="4807526" y="2899283"/>
                <a:ext cx="171299" cy="174470"/>
              </a:xfrm>
              <a:prstGeom prst="line">
                <a:avLst/>
              </a:prstGeom>
              <a:noFill/>
              <a:ln w="76200" cap="flat" cmpd="sng" algn="ctr">
                <a:solidFill>
                  <a:srgbClr val="1A3F6C"/>
                </a:solidFill>
                <a:prstDash val="solid"/>
                <a:miter lim="800000"/>
              </a:ln>
              <a:effectLst/>
            </p:spPr>
          </p:cxnSp>
          <p:cxnSp>
            <p:nvCxnSpPr>
              <p:cNvPr id="49" name="直接连接符 48"/>
              <p:cNvCxnSpPr/>
              <p:nvPr/>
            </p:nvCxnSpPr>
            <p:spPr>
              <a:xfrm flipH="1" flipV="1">
                <a:off x="4543202" y="2717130"/>
                <a:ext cx="316707" cy="363768"/>
              </a:xfrm>
              <a:prstGeom prst="line">
                <a:avLst/>
              </a:prstGeom>
              <a:noFill/>
              <a:ln w="76200" cap="flat" cmpd="sng" algn="ctr">
                <a:solidFill>
                  <a:srgbClr val="1A3F6C"/>
                </a:solidFill>
                <a:prstDash val="solid"/>
                <a:miter lim="800000"/>
              </a:ln>
              <a:effectLst/>
            </p:spPr>
          </p:cxnSp>
        </p:grpSp>
        <p:grpSp>
          <p:nvGrpSpPr>
            <p:cNvPr id="9" name="组合 21"/>
            <p:cNvGrpSpPr/>
            <p:nvPr/>
          </p:nvGrpSpPr>
          <p:grpSpPr>
            <a:xfrm>
              <a:off x="1169291" y="2497681"/>
              <a:ext cx="1659106" cy="1659106"/>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微软雅黑" pitchFamily="34" charset="-122"/>
                  <a:ea typeface="微软雅黑" pitchFamily="34" charset="-122"/>
                  <a:cs typeface="+mn-cs"/>
                  <a:sym typeface="微软雅黑" pitchFamily="34" charset="-122"/>
                </a:endParaRPr>
              </a:p>
            </p:txBody>
          </p:sp>
          <p:sp>
            <p:nvSpPr>
              <p:cNvPr id="44" name="椭圆 4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sym typeface="微软雅黑" pitchFamily="34" charset="-122"/>
                </a:endParaRPr>
              </a:p>
            </p:txBody>
          </p:sp>
        </p:grpSp>
        <p:sp>
          <p:nvSpPr>
            <p:cNvPr id="23" name="TextBox 20"/>
            <p:cNvSpPr txBox="1"/>
            <p:nvPr/>
          </p:nvSpPr>
          <p:spPr>
            <a:xfrm>
              <a:off x="3327085" y="1997815"/>
              <a:ext cx="1708172" cy="369332"/>
            </a:xfrm>
            <a:prstGeom prst="rect">
              <a:avLst/>
            </a:prstGeom>
            <a:noFill/>
          </p:spPr>
          <p:txBody>
            <a:bodyPr wrap="square" lIns="0" tIns="0" rIns="0" bIns="0" rtlCol="0">
              <a:spAutoFit/>
            </a:bodyPr>
            <a:lstStyle/>
            <a:p>
              <a:pPr algn="ctr" defTabSz="914400"/>
              <a:r>
                <a:rPr lang="zh-CN" altLang="en-US" sz="2800" b="1" dirty="0">
                  <a:solidFill>
                    <a:prstClr val="white"/>
                  </a:solidFill>
                  <a:latin typeface="微软雅黑" pitchFamily="34" charset="-122"/>
                  <a:ea typeface="微软雅黑" pitchFamily="34" charset="-122"/>
                  <a:sym typeface="微软雅黑" pitchFamily="34" charset="-122"/>
                </a:rPr>
                <a:t>黑名单</a:t>
              </a:r>
            </a:p>
          </p:txBody>
        </p:sp>
        <p:sp>
          <p:nvSpPr>
            <p:cNvPr id="24" name="TextBox 24"/>
            <p:cNvSpPr txBox="1"/>
            <p:nvPr/>
          </p:nvSpPr>
          <p:spPr>
            <a:xfrm>
              <a:off x="1223066" y="2887126"/>
              <a:ext cx="1569119" cy="886397"/>
            </a:xfrm>
            <a:prstGeom prst="rect">
              <a:avLst/>
            </a:prstGeom>
            <a:noFill/>
          </p:spPr>
          <p:txBody>
            <a:bodyPr wrap="square" lIns="0" tIns="0" rIns="0" bIns="0" rtlCol="0">
              <a:spAutoFit/>
            </a:bodyPr>
            <a:lstStyle/>
            <a:p>
              <a:pPr algn="ctr" defTabSz="914400">
                <a:lnSpc>
                  <a:spcPct val="120000"/>
                </a:lnSpc>
              </a:pPr>
              <a:r>
                <a:rPr lang="zh-CN" altLang="en-US" sz="2800" b="1" dirty="0">
                  <a:solidFill>
                    <a:prstClr val="black"/>
                  </a:solidFill>
                  <a:latin typeface="微软雅黑" pitchFamily="34" charset="-122"/>
                  <a:ea typeface="微软雅黑" pitchFamily="34" charset="-122"/>
                  <a:sym typeface="微软雅黑" pitchFamily="34" charset="-122"/>
                </a:rPr>
                <a:t>区块链</a:t>
              </a:r>
              <a:endParaRPr lang="en-US" altLang="zh-CN" sz="2800" b="1" dirty="0">
                <a:solidFill>
                  <a:prstClr val="black"/>
                </a:solidFill>
                <a:latin typeface="微软雅黑" pitchFamily="34" charset="-122"/>
                <a:ea typeface="微软雅黑" pitchFamily="34" charset="-122"/>
                <a:sym typeface="微软雅黑" pitchFamily="34" charset="-122"/>
              </a:endParaRPr>
            </a:p>
            <a:p>
              <a:pPr algn="ctr" defTabSz="914400">
                <a:lnSpc>
                  <a:spcPct val="120000"/>
                </a:lnSpc>
              </a:pPr>
              <a:r>
                <a:rPr lang="zh-CN" altLang="en-US" sz="2800" b="1" dirty="0">
                  <a:solidFill>
                    <a:prstClr val="black"/>
                  </a:solidFill>
                  <a:latin typeface="微软雅黑" pitchFamily="34" charset="-122"/>
                  <a:ea typeface="微软雅黑" pitchFamily="34" charset="-122"/>
                  <a:sym typeface="微软雅黑" pitchFamily="34" charset="-122"/>
                </a:rPr>
                <a:t>征信联盟</a:t>
              </a:r>
              <a:endParaRPr lang="en-US" altLang="zh-CN" sz="2800" b="1" dirty="0">
                <a:solidFill>
                  <a:prstClr val="black"/>
                </a:solidFill>
                <a:latin typeface="微软雅黑" pitchFamily="34" charset="-122"/>
                <a:ea typeface="微软雅黑" pitchFamily="34" charset="-122"/>
                <a:sym typeface="微软雅黑" pitchFamily="34" charset="-122"/>
              </a:endParaRPr>
            </a:p>
          </p:txBody>
        </p:sp>
        <p:sp>
          <p:nvSpPr>
            <p:cNvPr id="25" name="TextBox 20"/>
            <p:cNvSpPr txBox="1"/>
            <p:nvPr/>
          </p:nvSpPr>
          <p:spPr>
            <a:xfrm>
              <a:off x="3334094" y="3349418"/>
              <a:ext cx="1708172" cy="369332"/>
            </a:xfrm>
            <a:prstGeom prst="rect">
              <a:avLst/>
            </a:prstGeom>
            <a:noFill/>
          </p:spPr>
          <p:txBody>
            <a:bodyPr wrap="square" lIns="0" tIns="0" rIns="0" bIns="0" rtlCol="0">
              <a:spAutoFit/>
            </a:bodyPr>
            <a:lstStyle/>
            <a:p>
              <a:pPr algn="ctr" defTabSz="914400"/>
              <a:r>
                <a:rPr lang="zh-CN" altLang="en-US" sz="2800" b="1" dirty="0">
                  <a:solidFill>
                    <a:prstClr val="white"/>
                  </a:solidFill>
                  <a:latin typeface="微软雅黑" pitchFamily="34" charset="-122"/>
                  <a:ea typeface="微软雅黑" pitchFamily="34" charset="-122"/>
                  <a:sym typeface="微软雅黑" pitchFamily="34" charset="-122"/>
                </a:rPr>
                <a:t>信用分</a:t>
              </a:r>
            </a:p>
          </p:txBody>
        </p:sp>
        <p:grpSp>
          <p:nvGrpSpPr>
            <p:cNvPr id="10" name="组合 25"/>
            <p:cNvGrpSpPr/>
            <p:nvPr/>
          </p:nvGrpSpPr>
          <p:grpSpPr>
            <a:xfrm>
              <a:off x="4620782" y="3398947"/>
              <a:ext cx="868705" cy="326431"/>
              <a:chOff x="3838575" y="2712368"/>
              <a:chExt cx="1604974" cy="368530"/>
            </a:xfrm>
          </p:grpSpPr>
          <p:cxnSp>
            <p:nvCxnSpPr>
              <p:cNvPr id="38" name="直接连接符 37"/>
              <p:cNvCxnSpPr/>
              <p:nvPr/>
            </p:nvCxnSpPr>
            <p:spPr>
              <a:xfrm>
                <a:off x="3838575" y="2892218"/>
                <a:ext cx="593181" cy="0"/>
              </a:xfrm>
              <a:prstGeom prst="line">
                <a:avLst/>
              </a:prstGeom>
              <a:noFill/>
              <a:ln w="76200" cap="flat" cmpd="sng" algn="ctr">
                <a:solidFill>
                  <a:srgbClr val="70AD47"/>
                </a:solidFill>
                <a:prstDash val="solid"/>
                <a:miter lim="800000"/>
              </a:ln>
              <a:effectLst/>
            </p:spPr>
          </p:cxnSp>
          <p:cxnSp>
            <p:nvCxnSpPr>
              <p:cNvPr id="39" name="直接连接符 38"/>
              <p:cNvCxnSpPr/>
              <p:nvPr/>
            </p:nvCxnSpPr>
            <p:spPr>
              <a:xfrm>
                <a:off x="4952634" y="2911353"/>
                <a:ext cx="490915" cy="0"/>
              </a:xfrm>
              <a:prstGeom prst="line">
                <a:avLst/>
              </a:prstGeom>
              <a:noFill/>
              <a:ln w="76200" cap="flat" cmpd="sng" algn="ctr">
                <a:solidFill>
                  <a:srgbClr val="70AD47"/>
                </a:solidFill>
                <a:prstDash val="solid"/>
                <a:miter lim="800000"/>
              </a:ln>
              <a:effectLst/>
            </p:spPr>
          </p:cxnSp>
          <p:cxnSp>
            <p:nvCxnSpPr>
              <p:cNvPr id="40" name="直接连接符 39"/>
              <p:cNvCxnSpPr/>
              <p:nvPr/>
            </p:nvCxnSpPr>
            <p:spPr>
              <a:xfrm flipV="1">
                <a:off x="4405565" y="2712368"/>
                <a:ext cx="186017" cy="189461"/>
              </a:xfrm>
              <a:prstGeom prst="line">
                <a:avLst/>
              </a:prstGeom>
              <a:noFill/>
              <a:ln w="76200" cap="flat" cmpd="sng" algn="ctr">
                <a:solidFill>
                  <a:srgbClr val="70AD47"/>
                </a:solidFill>
                <a:prstDash val="solid"/>
                <a:miter lim="800000"/>
              </a:ln>
              <a:effectLst/>
            </p:spPr>
          </p:cxnSp>
          <p:cxnSp>
            <p:nvCxnSpPr>
              <p:cNvPr id="41" name="直接连接符 40"/>
              <p:cNvCxnSpPr/>
              <p:nvPr/>
            </p:nvCxnSpPr>
            <p:spPr>
              <a:xfrm flipV="1">
                <a:off x="4807526" y="2899283"/>
                <a:ext cx="171299" cy="174470"/>
              </a:xfrm>
              <a:prstGeom prst="line">
                <a:avLst/>
              </a:prstGeom>
              <a:noFill/>
              <a:ln w="76200" cap="flat" cmpd="sng" algn="ctr">
                <a:solidFill>
                  <a:srgbClr val="70AD47"/>
                </a:solidFill>
                <a:prstDash val="solid"/>
                <a:miter lim="800000"/>
              </a:ln>
              <a:effectLst/>
            </p:spPr>
          </p:cxnSp>
          <p:cxnSp>
            <p:nvCxnSpPr>
              <p:cNvPr id="42" name="直接连接符 41"/>
              <p:cNvCxnSpPr/>
              <p:nvPr/>
            </p:nvCxnSpPr>
            <p:spPr>
              <a:xfrm flipH="1" flipV="1">
                <a:off x="4543202" y="2717130"/>
                <a:ext cx="316707" cy="363768"/>
              </a:xfrm>
              <a:prstGeom prst="line">
                <a:avLst/>
              </a:prstGeom>
              <a:noFill/>
              <a:ln w="76200" cap="flat" cmpd="sng" algn="ctr">
                <a:solidFill>
                  <a:srgbClr val="70AD47"/>
                </a:solidFill>
                <a:prstDash val="solid"/>
                <a:miter lim="800000"/>
              </a:ln>
              <a:effectLst/>
            </p:spPr>
          </p:cxnSp>
        </p:grpSp>
        <p:sp>
          <p:nvSpPr>
            <p:cNvPr id="27" name="TextBox 20"/>
            <p:cNvSpPr txBox="1"/>
            <p:nvPr/>
          </p:nvSpPr>
          <p:spPr>
            <a:xfrm>
              <a:off x="5476014" y="1772689"/>
              <a:ext cx="1708172" cy="795395"/>
            </a:xfrm>
            <a:prstGeom prst="rect">
              <a:avLst/>
            </a:prstGeom>
            <a:noFill/>
          </p:spPr>
          <p:txBody>
            <a:bodyPr wrap="square" lIns="0" tIns="0" rIns="0" bIns="0" rtlCol="0">
              <a:spAutoFit/>
            </a:bodyPr>
            <a:lstStyle/>
            <a:p>
              <a:pPr algn="ctr" defTabSz="914400">
                <a:lnSpc>
                  <a:spcPct val="150000"/>
                </a:lnSpc>
              </a:pPr>
              <a:r>
                <a:rPr lang="zh-CN" altLang="en-US" sz="2000" b="1" dirty="0">
                  <a:solidFill>
                    <a:srgbClr val="1A3F6C"/>
                  </a:solidFill>
                  <a:latin typeface="微软雅黑" pitchFamily="34" charset="-122"/>
                  <a:ea typeface="微软雅黑" pitchFamily="34" charset="-122"/>
                  <a:sym typeface="微软雅黑" pitchFamily="34" charset="-122"/>
                </a:rPr>
                <a:t>黑名单</a:t>
              </a:r>
              <a:endParaRPr lang="en-US" altLang="zh-CN" sz="2000" b="1" dirty="0">
                <a:solidFill>
                  <a:srgbClr val="1A3F6C"/>
                </a:solidFill>
                <a:latin typeface="微软雅黑" pitchFamily="34" charset="-122"/>
                <a:ea typeface="微软雅黑" pitchFamily="34" charset="-122"/>
                <a:sym typeface="微软雅黑" pitchFamily="34" charset="-122"/>
              </a:endParaRPr>
            </a:p>
            <a:p>
              <a:pPr algn="ctr" defTabSz="914400">
                <a:lnSpc>
                  <a:spcPct val="150000"/>
                </a:lnSpc>
              </a:pPr>
              <a:r>
                <a:rPr lang="zh-CN" altLang="en-US" sz="2000" b="1" dirty="0">
                  <a:solidFill>
                    <a:srgbClr val="1A3F6C"/>
                  </a:solidFill>
                  <a:latin typeface="微软雅黑" pitchFamily="34" charset="-122"/>
                  <a:ea typeface="微软雅黑" pitchFamily="34" charset="-122"/>
                  <a:sym typeface="微软雅黑" pitchFamily="34" charset="-122"/>
                </a:rPr>
                <a:t>共享及仲裁</a:t>
              </a:r>
            </a:p>
          </p:txBody>
        </p:sp>
        <p:sp>
          <p:nvSpPr>
            <p:cNvPr id="28" name="TextBox 20"/>
            <p:cNvSpPr txBox="1"/>
            <p:nvPr/>
          </p:nvSpPr>
          <p:spPr>
            <a:xfrm>
              <a:off x="5267317" y="3207627"/>
              <a:ext cx="2183738" cy="795395"/>
            </a:xfrm>
            <a:prstGeom prst="rect">
              <a:avLst/>
            </a:prstGeom>
            <a:noFill/>
          </p:spPr>
          <p:txBody>
            <a:bodyPr wrap="square" lIns="0" tIns="0" rIns="0" bIns="0" rtlCol="0">
              <a:spAutoFit/>
            </a:bodyPr>
            <a:lstStyle/>
            <a:p>
              <a:pPr algn="ctr" defTabSz="914400">
                <a:lnSpc>
                  <a:spcPct val="150000"/>
                </a:lnSpc>
              </a:pPr>
              <a:r>
                <a:rPr lang="zh-CN" altLang="en-US" sz="2000" b="1" dirty="0">
                  <a:solidFill>
                    <a:srgbClr val="70AD47"/>
                  </a:solidFill>
                  <a:latin typeface="微软雅黑" pitchFamily="34" charset="-122"/>
                  <a:ea typeface="微软雅黑" pitchFamily="34" charset="-122"/>
                  <a:sym typeface="微软雅黑" pitchFamily="34" charset="-122"/>
                </a:rPr>
                <a:t>信用分</a:t>
              </a:r>
              <a:endParaRPr lang="en-US" altLang="zh-CN" sz="2000" b="1" dirty="0">
                <a:solidFill>
                  <a:srgbClr val="70AD47"/>
                </a:solidFill>
                <a:latin typeface="微软雅黑" pitchFamily="34" charset="-122"/>
                <a:ea typeface="微软雅黑" pitchFamily="34" charset="-122"/>
                <a:sym typeface="微软雅黑" pitchFamily="34" charset="-122"/>
              </a:endParaRPr>
            </a:p>
            <a:p>
              <a:pPr algn="ctr" defTabSz="914400">
                <a:lnSpc>
                  <a:spcPct val="150000"/>
                </a:lnSpc>
              </a:pPr>
              <a:r>
                <a:rPr lang="zh-CN" altLang="en-US" sz="2000" b="1" dirty="0">
                  <a:solidFill>
                    <a:srgbClr val="70AD47"/>
                  </a:solidFill>
                  <a:latin typeface="微软雅黑" pitchFamily="34" charset="-122"/>
                  <a:ea typeface="微软雅黑" pitchFamily="34" charset="-122"/>
                  <a:sym typeface="微软雅黑" pitchFamily="34" charset="-122"/>
                </a:rPr>
                <a:t>同态加密隐私保护</a:t>
              </a:r>
            </a:p>
          </p:txBody>
        </p:sp>
        <p:sp>
          <p:nvSpPr>
            <p:cNvPr id="29" name="椭圆 28"/>
            <p:cNvSpPr/>
            <p:nvPr/>
          </p:nvSpPr>
          <p:spPr>
            <a:xfrm>
              <a:off x="3636509" y="4325571"/>
              <a:ext cx="1152000" cy="1152000"/>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1A3F6C"/>
                </a:solidFill>
                <a:effectLst/>
                <a:uLnTx/>
                <a:uFillTx/>
                <a:latin typeface="微软雅黑" pitchFamily="34" charset="-122"/>
                <a:ea typeface="微软雅黑" pitchFamily="34" charset="-122"/>
                <a:cs typeface="+mn-cs"/>
                <a:sym typeface="微软雅黑" pitchFamily="34" charset="-122"/>
              </a:endParaRPr>
            </a:p>
          </p:txBody>
        </p:sp>
        <p:sp>
          <p:nvSpPr>
            <p:cNvPr id="30" name="TextBox 20"/>
            <p:cNvSpPr txBox="1"/>
            <p:nvPr/>
          </p:nvSpPr>
          <p:spPr>
            <a:xfrm>
              <a:off x="3348608" y="4518057"/>
              <a:ext cx="1708172" cy="738664"/>
            </a:xfrm>
            <a:prstGeom prst="rect">
              <a:avLst/>
            </a:prstGeom>
            <a:noFill/>
          </p:spPr>
          <p:txBody>
            <a:bodyPr wrap="square" lIns="0" tIns="0" rIns="0" bIns="0" rtlCol="0">
              <a:spAutoFit/>
            </a:bodyPr>
            <a:lstStyle/>
            <a:p>
              <a:pPr algn="ctr" defTabSz="914400"/>
              <a:r>
                <a:rPr lang="zh-CN" altLang="en-US" sz="2800" b="1" dirty="0">
                  <a:solidFill>
                    <a:prstClr val="white"/>
                  </a:solidFill>
                  <a:latin typeface="微软雅黑" pitchFamily="34" charset="-122"/>
                  <a:ea typeface="微软雅黑" pitchFamily="34" charset="-122"/>
                  <a:sym typeface="微软雅黑" pitchFamily="34" charset="-122"/>
                </a:rPr>
                <a:t>交易</a:t>
              </a:r>
              <a:endParaRPr lang="en-US" altLang="zh-CN" sz="2800" b="1" dirty="0">
                <a:solidFill>
                  <a:prstClr val="white"/>
                </a:solidFill>
                <a:latin typeface="微软雅黑" pitchFamily="34" charset="-122"/>
                <a:ea typeface="微软雅黑" pitchFamily="34" charset="-122"/>
                <a:sym typeface="微软雅黑" pitchFamily="34" charset="-122"/>
              </a:endParaRPr>
            </a:p>
            <a:p>
              <a:pPr algn="ctr" defTabSz="914400"/>
              <a:r>
                <a:rPr lang="zh-CN" altLang="en-US" sz="2800" b="1" dirty="0">
                  <a:solidFill>
                    <a:prstClr val="white"/>
                  </a:solidFill>
                  <a:latin typeface="微软雅黑" pitchFamily="34" charset="-122"/>
                  <a:ea typeface="微软雅黑" pitchFamily="34" charset="-122"/>
                  <a:sym typeface="微软雅黑" pitchFamily="34" charset="-122"/>
                </a:rPr>
                <a:t>数据</a:t>
              </a:r>
            </a:p>
          </p:txBody>
        </p:sp>
        <p:grpSp>
          <p:nvGrpSpPr>
            <p:cNvPr id="11" name="组合 30"/>
            <p:cNvGrpSpPr/>
            <p:nvPr/>
          </p:nvGrpSpPr>
          <p:grpSpPr>
            <a:xfrm>
              <a:off x="4664324" y="4799810"/>
              <a:ext cx="868705" cy="326431"/>
              <a:chOff x="3838575" y="2712368"/>
              <a:chExt cx="1604974" cy="368530"/>
            </a:xfrm>
          </p:grpSpPr>
          <p:cxnSp>
            <p:nvCxnSpPr>
              <p:cNvPr id="33" name="直接连接符 32"/>
              <p:cNvCxnSpPr/>
              <p:nvPr/>
            </p:nvCxnSpPr>
            <p:spPr>
              <a:xfrm>
                <a:off x="3838575" y="2892218"/>
                <a:ext cx="593181" cy="0"/>
              </a:xfrm>
              <a:prstGeom prst="line">
                <a:avLst/>
              </a:prstGeom>
              <a:noFill/>
              <a:ln w="76200" cap="flat" cmpd="sng" algn="ctr">
                <a:solidFill>
                  <a:srgbClr val="ED7D31"/>
                </a:solidFill>
                <a:prstDash val="solid"/>
                <a:miter lim="800000"/>
              </a:ln>
              <a:effectLst/>
            </p:spPr>
          </p:cxnSp>
          <p:cxnSp>
            <p:nvCxnSpPr>
              <p:cNvPr id="34" name="直接连接符 33"/>
              <p:cNvCxnSpPr/>
              <p:nvPr/>
            </p:nvCxnSpPr>
            <p:spPr>
              <a:xfrm>
                <a:off x="4952634" y="2911353"/>
                <a:ext cx="490915" cy="0"/>
              </a:xfrm>
              <a:prstGeom prst="line">
                <a:avLst/>
              </a:prstGeom>
              <a:noFill/>
              <a:ln w="76200" cap="flat" cmpd="sng" algn="ctr">
                <a:solidFill>
                  <a:srgbClr val="ED7D31"/>
                </a:solidFill>
                <a:prstDash val="solid"/>
                <a:miter lim="800000"/>
              </a:ln>
              <a:effectLst/>
            </p:spPr>
          </p:cxnSp>
          <p:cxnSp>
            <p:nvCxnSpPr>
              <p:cNvPr id="35" name="直接连接符 34"/>
              <p:cNvCxnSpPr/>
              <p:nvPr/>
            </p:nvCxnSpPr>
            <p:spPr>
              <a:xfrm flipV="1">
                <a:off x="4405565" y="2712368"/>
                <a:ext cx="186017" cy="189461"/>
              </a:xfrm>
              <a:prstGeom prst="line">
                <a:avLst/>
              </a:prstGeom>
              <a:noFill/>
              <a:ln w="76200" cap="flat" cmpd="sng" algn="ctr">
                <a:solidFill>
                  <a:srgbClr val="ED7D31"/>
                </a:solidFill>
                <a:prstDash val="solid"/>
                <a:miter lim="800000"/>
              </a:ln>
              <a:effectLst/>
            </p:spPr>
          </p:cxnSp>
          <p:cxnSp>
            <p:nvCxnSpPr>
              <p:cNvPr id="36" name="直接连接符 35"/>
              <p:cNvCxnSpPr/>
              <p:nvPr/>
            </p:nvCxnSpPr>
            <p:spPr>
              <a:xfrm flipV="1">
                <a:off x="4807526" y="2899283"/>
                <a:ext cx="171299" cy="174470"/>
              </a:xfrm>
              <a:prstGeom prst="line">
                <a:avLst/>
              </a:prstGeom>
              <a:noFill/>
              <a:ln w="76200" cap="flat" cmpd="sng" algn="ctr">
                <a:solidFill>
                  <a:srgbClr val="ED7D31"/>
                </a:solidFill>
                <a:prstDash val="solid"/>
                <a:miter lim="800000"/>
              </a:ln>
              <a:effectLst/>
            </p:spPr>
          </p:cxnSp>
          <p:cxnSp>
            <p:nvCxnSpPr>
              <p:cNvPr id="37" name="直接连接符 36"/>
              <p:cNvCxnSpPr/>
              <p:nvPr/>
            </p:nvCxnSpPr>
            <p:spPr>
              <a:xfrm flipH="1" flipV="1">
                <a:off x="4543202" y="2717130"/>
                <a:ext cx="316707" cy="363768"/>
              </a:xfrm>
              <a:prstGeom prst="line">
                <a:avLst/>
              </a:prstGeom>
              <a:noFill/>
              <a:ln w="76200" cap="flat" cmpd="sng" algn="ctr">
                <a:solidFill>
                  <a:srgbClr val="ED7D31"/>
                </a:solidFill>
                <a:prstDash val="solid"/>
                <a:miter lim="800000"/>
              </a:ln>
              <a:effectLst/>
            </p:spPr>
          </p:cxnSp>
        </p:grpSp>
        <p:sp>
          <p:nvSpPr>
            <p:cNvPr id="32" name="TextBox 20"/>
            <p:cNvSpPr txBox="1"/>
            <p:nvPr/>
          </p:nvSpPr>
          <p:spPr>
            <a:xfrm>
              <a:off x="5310859" y="4608490"/>
              <a:ext cx="2183738" cy="795395"/>
            </a:xfrm>
            <a:prstGeom prst="rect">
              <a:avLst/>
            </a:prstGeom>
            <a:noFill/>
          </p:spPr>
          <p:txBody>
            <a:bodyPr wrap="square" lIns="0" tIns="0" rIns="0" bIns="0" rtlCol="0">
              <a:spAutoFit/>
            </a:bodyPr>
            <a:lstStyle/>
            <a:p>
              <a:pPr algn="ctr" defTabSz="914400">
                <a:lnSpc>
                  <a:spcPct val="150000"/>
                </a:lnSpc>
              </a:pPr>
              <a:r>
                <a:rPr lang="zh-CN" altLang="en-US" sz="2000" b="1" dirty="0">
                  <a:solidFill>
                    <a:srgbClr val="ED7D31"/>
                  </a:solidFill>
                  <a:latin typeface="微软雅黑" pitchFamily="34" charset="-122"/>
                  <a:ea typeface="微软雅黑" pitchFamily="34" charset="-122"/>
                  <a:sym typeface="微软雅黑" pitchFamily="34" charset="-122"/>
                </a:rPr>
                <a:t>交易数据的</a:t>
              </a:r>
              <a:endParaRPr lang="en-US" altLang="zh-CN" sz="2000" b="1" dirty="0">
                <a:solidFill>
                  <a:srgbClr val="ED7D31"/>
                </a:solidFill>
                <a:latin typeface="微软雅黑" pitchFamily="34" charset="-122"/>
                <a:ea typeface="微软雅黑" pitchFamily="34" charset="-122"/>
                <a:sym typeface="微软雅黑" pitchFamily="34" charset="-122"/>
              </a:endParaRPr>
            </a:p>
            <a:p>
              <a:pPr algn="ctr" defTabSz="914400">
                <a:lnSpc>
                  <a:spcPct val="150000"/>
                </a:lnSpc>
              </a:pPr>
              <a:r>
                <a:rPr lang="zh-CN" altLang="en-US" sz="2000" b="1" dirty="0">
                  <a:solidFill>
                    <a:srgbClr val="ED7D31"/>
                  </a:solidFill>
                  <a:latin typeface="微软雅黑" pitchFamily="34" charset="-122"/>
                  <a:ea typeface="微软雅黑" pitchFamily="34" charset="-122"/>
                  <a:sym typeface="微软雅黑" pitchFamily="34" charset="-122"/>
                </a:rPr>
                <a:t>监管追溯及隐私</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7</a:t>
            </a:r>
            <a:r>
              <a:rPr lang="zh-CN" altLang="en-US" dirty="0"/>
              <a:t>：区块链征信联盟</a:t>
            </a:r>
          </a:p>
        </p:txBody>
      </p:sp>
      <p:grpSp>
        <p:nvGrpSpPr>
          <p:cNvPr id="2" name="组合 1"/>
          <p:cNvGrpSpPr/>
          <p:nvPr/>
        </p:nvGrpSpPr>
        <p:grpSpPr>
          <a:xfrm>
            <a:off x="927841" y="1373694"/>
            <a:ext cx="7181547" cy="5025588"/>
            <a:chOff x="425607" y="842825"/>
            <a:chExt cx="5758624" cy="4029838"/>
          </a:xfrm>
        </p:grpSpPr>
        <p:sp>
          <p:nvSpPr>
            <p:cNvPr id="28" name="圆角矩形 27"/>
            <p:cNvSpPr/>
            <p:nvPr/>
          </p:nvSpPr>
          <p:spPr>
            <a:xfrm>
              <a:off x="425607" y="2831622"/>
              <a:ext cx="2573653" cy="1405975"/>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Calibri"/>
                <a:ea typeface="微软雅黑" pitchFamily="34" charset="-122"/>
                <a:cs typeface="+mn-cs"/>
              </a:endParaRPr>
            </a:p>
          </p:txBody>
        </p:sp>
        <p:sp>
          <p:nvSpPr>
            <p:cNvPr id="30" name="圆角矩形 29"/>
            <p:cNvSpPr/>
            <p:nvPr/>
          </p:nvSpPr>
          <p:spPr>
            <a:xfrm>
              <a:off x="678625" y="3727201"/>
              <a:ext cx="416521" cy="377372"/>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Calibri"/>
                <a:ea typeface="微软雅黑" pitchFamily="34" charset="-122"/>
                <a:cs typeface="+mn-cs"/>
              </a:endParaRPr>
            </a:p>
          </p:txBody>
        </p:sp>
        <p:sp>
          <p:nvSpPr>
            <p:cNvPr id="31" name="圆角矩形 30"/>
            <p:cNvSpPr/>
            <p:nvPr/>
          </p:nvSpPr>
          <p:spPr>
            <a:xfrm>
              <a:off x="1247546" y="3722426"/>
              <a:ext cx="416521" cy="377372"/>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Calibri"/>
                <a:ea typeface="微软雅黑" pitchFamily="34" charset="-122"/>
                <a:cs typeface="+mn-cs"/>
              </a:endParaRPr>
            </a:p>
          </p:txBody>
        </p:sp>
        <p:sp>
          <p:nvSpPr>
            <p:cNvPr id="32" name="圆角矩形 31"/>
            <p:cNvSpPr/>
            <p:nvPr/>
          </p:nvSpPr>
          <p:spPr>
            <a:xfrm>
              <a:off x="1797748" y="3727201"/>
              <a:ext cx="416521" cy="377372"/>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Calibri"/>
                <a:ea typeface="微软雅黑" pitchFamily="34" charset="-122"/>
                <a:cs typeface="+mn-cs"/>
              </a:endParaRPr>
            </a:p>
          </p:txBody>
        </p:sp>
        <p:sp>
          <p:nvSpPr>
            <p:cNvPr id="33" name="圆角矩形 32"/>
            <p:cNvSpPr/>
            <p:nvPr/>
          </p:nvSpPr>
          <p:spPr>
            <a:xfrm>
              <a:off x="2354637" y="3722426"/>
              <a:ext cx="416521" cy="377372"/>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Calibri"/>
                <a:ea typeface="微软雅黑" pitchFamily="34" charset="-122"/>
                <a:cs typeface="+mn-cs"/>
              </a:endParaRPr>
            </a:p>
          </p:txBody>
        </p:sp>
        <p:sp>
          <p:nvSpPr>
            <p:cNvPr id="34" name="TextBox 33"/>
            <p:cNvSpPr txBox="1"/>
            <p:nvPr/>
          </p:nvSpPr>
          <p:spPr>
            <a:xfrm>
              <a:off x="776085" y="2929313"/>
              <a:ext cx="2301070" cy="714468"/>
            </a:xfrm>
            <a:prstGeom prst="rect">
              <a:avLst/>
            </a:prstGeom>
            <a:noFill/>
          </p:spPr>
          <p:txBody>
            <a:bodyPr wrap="none" rtlCol="0">
              <a:spAutoFit/>
            </a:bodyPr>
            <a:lstStyle/>
            <a:p>
              <a:pPr defTabSz="914400"/>
              <a:r>
                <a:rPr lang="en-US" altLang="zh-CN" sz="2400" b="1" dirty="0" err="1">
                  <a:solidFill>
                    <a:prstClr val="black"/>
                  </a:solidFill>
                  <a:latin typeface="Calibri"/>
                  <a:ea typeface="微软雅黑" pitchFamily="34" charset="-122"/>
                </a:rPr>
                <a:t>Hyperledger</a:t>
              </a:r>
              <a:r>
                <a:rPr lang="en-US" altLang="zh-CN" sz="2400" b="1" dirty="0">
                  <a:solidFill>
                    <a:prstClr val="black"/>
                  </a:solidFill>
                  <a:latin typeface="Calibri"/>
                  <a:ea typeface="微软雅黑" pitchFamily="34" charset="-122"/>
                </a:rPr>
                <a:t> Fabric</a:t>
              </a:r>
            </a:p>
            <a:p>
              <a:pPr defTabSz="914400"/>
              <a:r>
                <a:rPr lang="en-US" altLang="zh-CN" sz="2400" dirty="0">
                  <a:solidFill>
                    <a:prstClr val="black"/>
                  </a:solidFill>
                  <a:latin typeface="Calibri"/>
                  <a:ea typeface="微软雅黑" pitchFamily="34" charset="-122"/>
                </a:rPr>
                <a:t>(</a:t>
              </a:r>
              <a:r>
                <a:rPr lang="en-US" altLang="zh-CN" sz="2400" dirty="0" err="1">
                  <a:solidFill>
                    <a:prstClr val="black"/>
                  </a:solidFill>
                  <a:latin typeface="Calibri"/>
                  <a:ea typeface="微软雅黑" pitchFamily="34" charset="-122"/>
                </a:rPr>
                <a:t>Hyperledger</a:t>
              </a:r>
              <a:r>
                <a:rPr lang="en-US" altLang="zh-CN" sz="2400" dirty="0">
                  <a:solidFill>
                    <a:prstClr val="black"/>
                  </a:solidFill>
                  <a:latin typeface="Calibri"/>
                  <a:ea typeface="微软雅黑" pitchFamily="34" charset="-122"/>
                </a:rPr>
                <a:t> Cello </a:t>
              </a:r>
              <a:r>
                <a:rPr lang="en-US" altLang="zh-CN" sz="2400" b="1" dirty="0">
                  <a:solidFill>
                    <a:prstClr val="black"/>
                  </a:solidFill>
                  <a:latin typeface="Calibri"/>
                  <a:ea typeface="微软雅黑" pitchFamily="34" charset="-122"/>
                </a:rPr>
                <a:t>)</a:t>
              </a:r>
              <a:endParaRPr lang="zh-CN" altLang="en-US" sz="2400" b="1" dirty="0">
                <a:solidFill>
                  <a:prstClr val="black"/>
                </a:solidFill>
                <a:latin typeface="Calibri"/>
                <a:ea typeface="微软雅黑" pitchFamily="34" charset="-122"/>
              </a:endParaRPr>
            </a:p>
          </p:txBody>
        </p:sp>
        <p:sp>
          <p:nvSpPr>
            <p:cNvPr id="35" name="TextBox 34"/>
            <p:cNvSpPr txBox="1"/>
            <p:nvPr/>
          </p:nvSpPr>
          <p:spPr>
            <a:xfrm>
              <a:off x="755863" y="4306822"/>
              <a:ext cx="2259171" cy="502773"/>
            </a:xfrm>
            <a:prstGeom prst="rect">
              <a:avLst/>
            </a:prstGeom>
            <a:noFill/>
          </p:spPr>
          <p:txBody>
            <a:bodyPr wrap="none" rtlCol="0">
              <a:spAutoFit/>
            </a:bodyPr>
            <a:lstStyle/>
            <a:p>
              <a:pPr defTabSz="914400"/>
              <a:r>
                <a:rPr lang="en-US" altLang="zh-CN" sz="3200" b="1" dirty="0">
                  <a:solidFill>
                    <a:prstClr val="black"/>
                  </a:solidFill>
                  <a:latin typeface="Calibri"/>
                  <a:ea typeface="微软雅黑" pitchFamily="34" charset="-122"/>
                </a:rPr>
                <a:t>IBM </a:t>
              </a:r>
              <a:r>
                <a:rPr lang="en-US" altLang="zh-CN" sz="3200" b="1" dirty="0" err="1">
                  <a:solidFill>
                    <a:prstClr val="black"/>
                  </a:solidFill>
                  <a:latin typeface="Calibri"/>
                  <a:ea typeface="微软雅黑" pitchFamily="34" charset="-122"/>
                </a:rPr>
                <a:t>LinuxONE</a:t>
              </a:r>
              <a:endParaRPr lang="zh-CN" altLang="en-US" sz="3200" b="1" dirty="0">
                <a:solidFill>
                  <a:prstClr val="black"/>
                </a:solidFill>
                <a:latin typeface="Calibri"/>
                <a:ea typeface="微软雅黑" pitchFamily="34" charset="-122"/>
              </a:endParaRPr>
            </a:p>
          </p:txBody>
        </p:sp>
        <p:sp>
          <p:nvSpPr>
            <p:cNvPr id="36" name="圆角矩形 35"/>
            <p:cNvSpPr/>
            <p:nvPr/>
          </p:nvSpPr>
          <p:spPr>
            <a:xfrm>
              <a:off x="451072" y="1638255"/>
              <a:ext cx="2548187" cy="569685"/>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err="1">
                  <a:ln>
                    <a:noFill/>
                  </a:ln>
                  <a:solidFill>
                    <a:prstClr val="black"/>
                  </a:solidFill>
                  <a:effectLst/>
                  <a:uLnTx/>
                  <a:uFillTx/>
                  <a:latin typeface="Calibri"/>
                  <a:ea typeface="微软雅黑" pitchFamily="34" charset="-122"/>
                  <a:cs typeface="+mn-cs"/>
                </a:rPr>
                <a:t>Hyperledger</a:t>
              </a:r>
              <a:r>
                <a:rPr kumimoji="0" lang="en-US" altLang="zh-CN" sz="2400" b="1" i="0" u="none" strike="noStrike" kern="0" cap="none" spc="0" normalizeH="0" baseline="0" noProof="0" dirty="0">
                  <a:ln>
                    <a:noFill/>
                  </a:ln>
                  <a:solidFill>
                    <a:prstClr val="black"/>
                  </a:solidFill>
                  <a:effectLst/>
                  <a:uLnTx/>
                  <a:uFillTx/>
                  <a:latin typeface="Calibri"/>
                  <a:ea typeface="微软雅黑" pitchFamily="34" charset="-122"/>
                  <a:cs typeface="+mn-cs"/>
                </a:rPr>
                <a:t> Composer</a:t>
              </a:r>
            </a:p>
          </p:txBody>
        </p:sp>
        <p:sp>
          <p:nvSpPr>
            <p:cNvPr id="37" name="圆角矩形 36"/>
            <p:cNvSpPr/>
            <p:nvPr/>
          </p:nvSpPr>
          <p:spPr>
            <a:xfrm>
              <a:off x="3417459" y="1675682"/>
              <a:ext cx="2766771" cy="494829"/>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err="1">
                  <a:ln>
                    <a:noFill/>
                  </a:ln>
                  <a:solidFill>
                    <a:prstClr val="black"/>
                  </a:solidFill>
                  <a:effectLst/>
                  <a:uLnTx/>
                  <a:uFillTx/>
                  <a:latin typeface="微软雅黑" pitchFamily="34" charset="-122"/>
                  <a:ea typeface="微软雅黑" pitchFamily="34" charset="-122"/>
                  <a:cs typeface="+mn-cs"/>
                </a:rPr>
                <a:t>Nodejs</a:t>
              </a: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服务端</a:t>
              </a:r>
              <a:endParaRPr kumimoji="0" lang="en-US" altLang="zh-CN"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38" name="直接箭头连接符 37"/>
            <p:cNvCxnSpPr>
              <a:stCxn id="36" idx="2"/>
              <a:endCxn id="28" idx="0"/>
            </p:cNvCxnSpPr>
            <p:nvPr/>
          </p:nvCxnSpPr>
          <p:spPr>
            <a:xfrm flipH="1">
              <a:off x="1712434" y="2207940"/>
              <a:ext cx="12732" cy="623682"/>
            </a:xfrm>
            <a:prstGeom prst="straightConnector1">
              <a:avLst/>
            </a:prstGeom>
            <a:noFill/>
            <a:ln w="6350" cap="flat" cmpd="sng" algn="ctr">
              <a:solidFill>
                <a:sysClr val="windowText" lastClr="000000"/>
              </a:solidFill>
              <a:prstDash val="solid"/>
              <a:miter lim="800000"/>
              <a:headEnd type="arrow"/>
              <a:tailEnd type="arrow"/>
            </a:ln>
            <a:effectLst/>
          </p:spPr>
        </p:cxnSp>
        <p:sp>
          <p:nvSpPr>
            <p:cNvPr id="39" name="圆角矩形 38"/>
            <p:cNvSpPr/>
            <p:nvPr/>
          </p:nvSpPr>
          <p:spPr>
            <a:xfrm>
              <a:off x="3417460" y="842825"/>
              <a:ext cx="2766770" cy="494829"/>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链下数据</a:t>
              </a:r>
              <a:endParaRPr kumimoji="0" lang="en-US" altLang="zh-CN"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40" name="直接箭头连接符 39"/>
            <p:cNvCxnSpPr/>
            <p:nvPr/>
          </p:nvCxnSpPr>
          <p:spPr>
            <a:xfrm flipH="1">
              <a:off x="4800845" y="1337654"/>
              <a:ext cx="0" cy="324000"/>
            </a:xfrm>
            <a:prstGeom prst="straightConnector1">
              <a:avLst/>
            </a:prstGeom>
            <a:noFill/>
            <a:ln w="6350" cap="flat" cmpd="sng" algn="ctr">
              <a:solidFill>
                <a:sysClr val="windowText" lastClr="000000"/>
              </a:solidFill>
              <a:prstDash val="solid"/>
              <a:miter lim="800000"/>
              <a:headEnd type="arrow"/>
              <a:tailEnd type="arrow"/>
            </a:ln>
            <a:effectLst/>
          </p:spPr>
        </p:cxnSp>
        <p:cxnSp>
          <p:nvCxnSpPr>
            <p:cNvPr id="41" name="直接箭头连接符 40"/>
            <p:cNvCxnSpPr>
              <a:stCxn id="37" idx="1"/>
              <a:endCxn id="36" idx="3"/>
            </p:cNvCxnSpPr>
            <p:nvPr/>
          </p:nvCxnSpPr>
          <p:spPr>
            <a:xfrm flipH="1">
              <a:off x="2999259" y="1923097"/>
              <a:ext cx="418200" cy="1"/>
            </a:xfrm>
            <a:prstGeom prst="straightConnector1">
              <a:avLst/>
            </a:prstGeom>
            <a:noFill/>
            <a:ln w="6350" cap="flat" cmpd="sng" algn="ctr">
              <a:solidFill>
                <a:sysClr val="windowText" lastClr="000000"/>
              </a:solidFill>
              <a:prstDash val="solid"/>
              <a:miter lim="800000"/>
              <a:headEnd type="arrow"/>
              <a:tailEnd type="arrow"/>
            </a:ln>
            <a:effectLst/>
          </p:spPr>
        </p:cxnSp>
        <p:sp>
          <p:nvSpPr>
            <p:cNvPr id="42" name="圆角矩形 41"/>
            <p:cNvSpPr/>
            <p:nvPr/>
          </p:nvSpPr>
          <p:spPr>
            <a:xfrm>
              <a:off x="3417460" y="2811160"/>
              <a:ext cx="1286826" cy="494829"/>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手机客户端</a:t>
              </a:r>
              <a:endParaRPr kumimoji="0" lang="en-US" altLang="zh-CN"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3" name="圆角矩形 42"/>
            <p:cNvSpPr/>
            <p:nvPr/>
          </p:nvSpPr>
          <p:spPr>
            <a:xfrm>
              <a:off x="4788506" y="2810344"/>
              <a:ext cx="1395725" cy="494829"/>
            </a:xfrm>
            <a:prstGeom prst="round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监管</a:t>
              </a:r>
              <a:r>
                <a:rPr kumimoji="0" lang="en-US" altLang="zh-CN"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r>
                <a:rPr kumimoji="0" lang="zh-CN" altLang="en-US"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机构端</a:t>
              </a:r>
              <a:endParaRPr kumimoji="0" lang="en-US" altLang="zh-CN"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4" name="TextBox 43"/>
            <p:cNvSpPr txBox="1"/>
            <p:nvPr/>
          </p:nvSpPr>
          <p:spPr>
            <a:xfrm>
              <a:off x="1729622" y="2335115"/>
              <a:ext cx="1452916" cy="396926"/>
            </a:xfrm>
            <a:prstGeom prst="rect">
              <a:avLst/>
            </a:prstGeom>
            <a:noFill/>
          </p:spPr>
          <p:txBody>
            <a:bodyPr wrap="none" rtlCol="0">
              <a:spAutoFit/>
            </a:bodyPr>
            <a:lstStyle/>
            <a:p>
              <a:pPr defTabSz="914400"/>
              <a:r>
                <a:rPr lang="en-US" altLang="zh-CN" sz="2400" dirty="0" err="1">
                  <a:solidFill>
                    <a:prstClr val="black"/>
                  </a:solidFill>
                  <a:latin typeface="微软雅黑" pitchFamily="34" charset="-122"/>
                  <a:ea typeface="微软雅黑" pitchFamily="34" charset="-122"/>
                </a:rPr>
                <a:t>chaincode</a:t>
              </a:r>
              <a:endParaRPr lang="zh-CN" altLang="en-US" sz="2400" dirty="0">
                <a:solidFill>
                  <a:prstClr val="black"/>
                </a:solidFill>
                <a:latin typeface="微软雅黑" pitchFamily="34" charset="-122"/>
                <a:ea typeface="微软雅黑" pitchFamily="34" charset="-122"/>
              </a:endParaRPr>
            </a:p>
          </p:txBody>
        </p:sp>
        <p:cxnSp>
          <p:nvCxnSpPr>
            <p:cNvPr id="45" name="直接箭头连接符 44"/>
            <p:cNvCxnSpPr/>
            <p:nvPr/>
          </p:nvCxnSpPr>
          <p:spPr>
            <a:xfrm flipH="1">
              <a:off x="4024777" y="2170511"/>
              <a:ext cx="0" cy="648000"/>
            </a:xfrm>
            <a:prstGeom prst="straightConnector1">
              <a:avLst/>
            </a:prstGeom>
            <a:noFill/>
            <a:ln w="6350" cap="flat" cmpd="sng" algn="ctr">
              <a:solidFill>
                <a:sysClr val="windowText" lastClr="000000"/>
              </a:solidFill>
              <a:prstDash val="solid"/>
              <a:miter lim="800000"/>
              <a:headEnd type="arrow"/>
              <a:tailEnd type="arrow"/>
            </a:ln>
            <a:effectLst/>
          </p:spPr>
        </p:cxnSp>
        <p:cxnSp>
          <p:nvCxnSpPr>
            <p:cNvPr id="46" name="直接箭头连接符 45"/>
            <p:cNvCxnSpPr/>
            <p:nvPr/>
          </p:nvCxnSpPr>
          <p:spPr>
            <a:xfrm flipH="1">
              <a:off x="5666849" y="2169695"/>
              <a:ext cx="0" cy="648000"/>
            </a:xfrm>
            <a:prstGeom prst="straightConnector1">
              <a:avLst/>
            </a:prstGeom>
            <a:noFill/>
            <a:ln w="6350" cap="flat" cmpd="sng" algn="ctr">
              <a:solidFill>
                <a:sysClr val="windowText" lastClr="000000"/>
              </a:solidFill>
              <a:prstDash val="solid"/>
              <a:miter lim="800000"/>
              <a:headEnd type="arrow"/>
              <a:tailEnd type="arrow"/>
            </a:ln>
            <a:effectLst/>
          </p:spPr>
        </p:cxnSp>
        <p:pic>
          <p:nvPicPr>
            <p:cNvPr id="47" name="Picture 2" descr="E:\IBM\images\ui_07.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5637"/>
            <a:stretch>
              <a:fillRect/>
            </a:stretch>
          </p:blipFill>
          <p:spPr bwMode="auto">
            <a:xfrm>
              <a:off x="3908570" y="3740981"/>
              <a:ext cx="1758279" cy="113168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4106351" y="2275775"/>
              <a:ext cx="1563173" cy="449850"/>
            </a:xfrm>
            <a:prstGeom prst="rect">
              <a:avLst/>
            </a:prstGeom>
            <a:noFill/>
          </p:spPr>
          <p:txBody>
            <a:bodyPr wrap="none" rtlCol="0">
              <a:spAutoFit/>
            </a:bodyPr>
            <a:lstStyle/>
            <a:p>
              <a:pPr defTabSz="914400"/>
              <a:r>
                <a:rPr lang="en-US" altLang="zh-CN" sz="1400" dirty="0">
                  <a:solidFill>
                    <a:prstClr val="black"/>
                  </a:solidFill>
                  <a:latin typeface="微软雅黑" pitchFamily="34" charset="-122"/>
                  <a:ea typeface="微软雅黑" pitchFamily="34" charset="-122"/>
                </a:rPr>
                <a:t>Angular</a:t>
              </a:r>
              <a:r>
                <a:rPr lang="zh-CN" altLang="en-US" sz="1400" dirty="0">
                  <a:solidFill>
                    <a:prstClr val="black"/>
                  </a:solidFill>
                  <a:latin typeface="微软雅黑" pitchFamily="34" charset="-122"/>
                  <a:ea typeface="微软雅黑" pitchFamily="34" charset="-122"/>
                </a:rPr>
                <a:t>、</a:t>
              </a:r>
              <a:r>
                <a:rPr lang="en-US" altLang="zh-CN" sz="1400" dirty="0" err="1">
                  <a:solidFill>
                    <a:prstClr val="black"/>
                  </a:solidFill>
                  <a:latin typeface="微软雅黑" pitchFamily="34" charset="-122"/>
                  <a:ea typeface="微软雅黑" pitchFamily="34" charset="-122"/>
                </a:rPr>
                <a:t>Boostrap</a:t>
              </a:r>
              <a:endParaRPr lang="en-US" altLang="zh-CN" sz="1400" dirty="0">
                <a:solidFill>
                  <a:prstClr val="black"/>
                </a:solidFill>
                <a:latin typeface="微软雅黑" pitchFamily="34" charset="-122"/>
                <a:ea typeface="微软雅黑" pitchFamily="34" charset="-122"/>
              </a:endParaRPr>
            </a:p>
            <a:p>
              <a:pPr defTabSz="914400"/>
              <a:r>
                <a:rPr lang="en-US" altLang="zh-CN" sz="1400" dirty="0" err="1">
                  <a:solidFill>
                    <a:prstClr val="black"/>
                  </a:solidFill>
                  <a:latin typeface="微软雅黑" pitchFamily="34" charset="-122"/>
                  <a:ea typeface="微软雅黑" pitchFamily="34" charset="-122"/>
                </a:rPr>
                <a:t>Echart</a:t>
              </a:r>
              <a:r>
                <a:rPr lang="zh-CN" altLang="en-US" sz="1400" dirty="0">
                  <a:solidFill>
                    <a:prstClr val="black"/>
                  </a:solidFill>
                  <a:latin typeface="微软雅黑" pitchFamily="34" charset="-122"/>
                  <a:ea typeface="微软雅黑" pitchFamily="34" charset="-122"/>
                </a:rPr>
                <a:t>、</a:t>
              </a:r>
              <a:r>
                <a:rPr lang="en-US" altLang="zh-CN" sz="1400" dirty="0" err="1">
                  <a:solidFill>
                    <a:prstClr val="black"/>
                  </a:solidFill>
                  <a:latin typeface="微软雅黑" pitchFamily="34" charset="-122"/>
                  <a:ea typeface="微软雅黑" pitchFamily="34" charset="-122"/>
                </a:rPr>
                <a:t>Jquery</a:t>
              </a:r>
              <a:endParaRPr lang="zh-CN" altLang="en-US" sz="1400" dirty="0">
                <a:solidFill>
                  <a:prstClr val="black"/>
                </a:solidFill>
                <a:latin typeface="微软雅黑" pitchFamily="34" charset="-122"/>
                <a:ea typeface="微软雅黑" pitchFamily="34" charset="-122"/>
              </a:endParaRPr>
            </a:p>
          </p:txBody>
        </p:sp>
        <p:cxnSp>
          <p:nvCxnSpPr>
            <p:cNvPr id="49" name="直接箭头连接符 48"/>
            <p:cNvCxnSpPr/>
            <p:nvPr/>
          </p:nvCxnSpPr>
          <p:spPr>
            <a:xfrm>
              <a:off x="4736651" y="3356809"/>
              <a:ext cx="0" cy="506175"/>
            </a:xfrm>
            <a:prstGeom prst="straightConnector1">
              <a:avLst/>
            </a:prstGeom>
            <a:noFill/>
            <a:ln w="6350" cap="flat" cmpd="sng" algn="ctr">
              <a:solidFill>
                <a:sysClr val="windowText" lastClr="000000"/>
              </a:solidFill>
              <a:prstDash val="solid"/>
              <a:miter lim="800000"/>
              <a:headEnd type="arrow"/>
              <a:tailEnd type="arrow"/>
            </a:ln>
            <a:effectLst/>
          </p:spPr>
        </p:cxnSp>
        <p:sp>
          <p:nvSpPr>
            <p:cNvPr id="50" name="TextBox 49"/>
            <p:cNvSpPr txBox="1"/>
            <p:nvPr/>
          </p:nvSpPr>
          <p:spPr>
            <a:xfrm>
              <a:off x="4839885" y="3451708"/>
              <a:ext cx="1040829" cy="344003"/>
            </a:xfrm>
            <a:prstGeom prst="rect">
              <a:avLst/>
            </a:prstGeom>
            <a:noFill/>
          </p:spPr>
          <p:txBody>
            <a:bodyPr wrap="none" rtlCol="0">
              <a:spAutoFit/>
            </a:bodyPr>
            <a:lstStyle/>
            <a:p>
              <a:pPr defTabSz="914400"/>
              <a:r>
                <a:rPr lang="zh-CN" altLang="en-US" sz="2000" dirty="0">
                  <a:solidFill>
                    <a:prstClr val="black"/>
                  </a:solidFill>
                  <a:latin typeface="微软雅黑" pitchFamily="34" charset="-122"/>
                  <a:ea typeface="微软雅黑" pitchFamily="34" charset="-122"/>
                </a:rPr>
                <a:t>高效交互</a:t>
              </a:r>
            </a:p>
          </p:txBody>
        </p:sp>
      </p:grpSp>
      <p:sp>
        <p:nvSpPr>
          <p:cNvPr id="51" name="矩形 50"/>
          <p:cNvSpPr/>
          <p:nvPr/>
        </p:nvSpPr>
        <p:spPr>
          <a:xfrm>
            <a:off x="307641" y="1038206"/>
            <a:ext cx="8742230" cy="743986"/>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3200" b="1" dirty="0">
                <a:solidFill>
                  <a:prstClr val="black"/>
                </a:solidFill>
                <a:latin typeface="微软雅黑" pitchFamily="34" charset="-122"/>
                <a:ea typeface="微软雅黑" pitchFamily="34" charset="-122"/>
              </a:rPr>
              <a:t> 总体架构</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7</a:t>
            </a:r>
            <a:r>
              <a:rPr lang="zh-CN" altLang="en-US" dirty="0"/>
              <a:t>：区块链征信联盟</a:t>
            </a:r>
          </a:p>
        </p:txBody>
      </p:sp>
      <p:sp>
        <p:nvSpPr>
          <p:cNvPr id="6" name="矩形 5"/>
          <p:cNvSpPr/>
          <p:nvPr/>
        </p:nvSpPr>
        <p:spPr>
          <a:xfrm>
            <a:off x="307641" y="1011312"/>
            <a:ext cx="7706805" cy="830997"/>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3200" b="1" dirty="0">
                <a:solidFill>
                  <a:prstClr val="black"/>
                </a:solidFill>
                <a:latin typeface="微软雅黑" pitchFamily="34" charset="-122"/>
                <a:ea typeface="微软雅黑" pitchFamily="34" charset="-122"/>
              </a:rPr>
              <a:t> 黑名单：基于区块链的共享及仲裁</a:t>
            </a:r>
          </a:p>
        </p:txBody>
      </p:sp>
      <p:grpSp>
        <p:nvGrpSpPr>
          <p:cNvPr id="17" name="组合 16"/>
          <p:cNvGrpSpPr/>
          <p:nvPr/>
        </p:nvGrpSpPr>
        <p:grpSpPr>
          <a:xfrm>
            <a:off x="1003685" y="2085844"/>
            <a:ext cx="7963034" cy="3912276"/>
            <a:chOff x="645864" y="1407891"/>
            <a:chExt cx="6035154" cy="2965101"/>
          </a:xfrm>
        </p:grpSpPr>
        <p:sp>
          <p:nvSpPr>
            <p:cNvPr id="18" name="矩形 17"/>
            <p:cNvSpPr/>
            <p:nvPr/>
          </p:nvSpPr>
          <p:spPr>
            <a:xfrm>
              <a:off x="645864" y="3463267"/>
              <a:ext cx="6035154" cy="909725"/>
            </a:xfrm>
            <a:prstGeom prst="rect">
              <a:avLst/>
            </a:prstGeom>
          </p:spPr>
          <p:txBody>
            <a:bodyPr wrap="square">
              <a:spAutoFit/>
            </a:bodyPr>
            <a:lstStyle/>
            <a:p>
              <a:pPr marL="285750" indent="-285750" defTabSz="914400">
                <a:lnSpc>
                  <a:spcPct val="150000"/>
                </a:lnSpc>
                <a:buFont typeface="Arial" panose="020B0604020202090204" pitchFamily="34" charset="0"/>
                <a:buChar char="•"/>
              </a:pPr>
              <a:r>
                <a:rPr lang="zh-CN" altLang="en-US" sz="2400" b="1" dirty="0">
                  <a:solidFill>
                    <a:prstClr val="black"/>
                  </a:solidFill>
                  <a:latin typeface="微软雅黑" pitchFamily="34" charset="-122"/>
                  <a:ea typeface="微软雅黑" pitchFamily="34" charset="-122"/>
                </a:rPr>
                <a:t>引入区块链智能合约的</a:t>
              </a:r>
              <a:r>
                <a:rPr lang="zh-CN" altLang="en-US" sz="2400" b="1" dirty="0">
                  <a:solidFill>
                    <a:srgbClr val="0070C0"/>
                  </a:solidFill>
                  <a:latin typeface="微软雅黑" pitchFamily="34" charset="-122"/>
                  <a:ea typeface="微软雅黑" pitchFamily="34" charset="-122"/>
                </a:rPr>
                <a:t>仲裁机制</a:t>
              </a:r>
              <a:endParaRPr lang="en-US" altLang="zh-CN" sz="2400" b="1" dirty="0">
                <a:solidFill>
                  <a:srgbClr val="0070C0"/>
                </a:solidFill>
                <a:latin typeface="微软雅黑" pitchFamily="34" charset="-122"/>
                <a:ea typeface="微软雅黑" pitchFamily="34" charset="-122"/>
              </a:endParaRPr>
            </a:p>
            <a:p>
              <a:pPr marL="285750" indent="-285750" defTabSz="914400">
                <a:lnSpc>
                  <a:spcPct val="150000"/>
                </a:lnSpc>
                <a:buFont typeface="Arial" panose="020B0604020202090204" pitchFamily="34" charset="0"/>
                <a:buChar char="•"/>
              </a:pPr>
              <a:r>
                <a:rPr lang="zh-CN" altLang="en-US" sz="2400" b="1" dirty="0">
                  <a:solidFill>
                    <a:prstClr val="black"/>
                  </a:solidFill>
                  <a:latin typeface="微软雅黑" pitchFamily="34" charset="-122"/>
                  <a:ea typeface="微软雅黑" pitchFamily="34" charset="-122"/>
                </a:rPr>
                <a:t>比传统单点</a:t>
              </a:r>
              <a:r>
                <a:rPr lang="zh-CN" altLang="en-US" sz="2400" b="1" dirty="0">
                  <a:solidFill>
                    <a:srgbClr val="FF0000"/>
                  </a:solidFill>
                  <a:latin typeface="微软雅黑" pitchFamily="34" charset="-122"/>
                  <a:ea typeface="微软雅黑" pitchFamily="34" charset="-122"/>
                </a:rPr>
                <a:t>更可信、更高效</a:t>
              </a:r>
              <a:r>
                <a:rPr lang="zh-CN" altLang="en-US" sz="2400" b="1" dirty="0">
                  <a:solidFill>
                    <a:prstClr val="black"/>
                  </a:solidFill>
                  <a:latin typeface="微软雅黑" pitchFamily="34" charset="-122"/>
                  <a:ea typeface="微软雅黑" pitchFamily="34" charset="-122"/>
                </a:rPr>
                <a:t>共享</a:t>
              </a:r>
              <a:endParaRPr lang="en-US" altLang="zh-CN" sz="2400" b="1" dirty="0">
                <a:solidFill>
                  <a:prstClr val="black"/>
                </a:solidFill>
                <a:latin typeface="微软雅黑" pitchFamily="34" charset="-122"/>
                <a:ea typeface="微软雅黑" pitchFamily="34" charset="-122"/>
              </a:endParaRPr>
            </a:p>
          </p:txBody>
        </p:sp>
        <p:sp>
          <p:nvSpPr>
            <p:cNvPr id="19" name="矩形 18"/>
            <p:cNvSpPr/>
            <p:nvPr/>
          </p:nvSpPr>
          <p:spPr>
            <a:xfrm>
              <a:off x="710171" y="1407891"/>
              <a:ext cx="1019451" cy="113211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sz="2400" kern="0" dirty="0">
                  <a:solidFill>
                    <a:prstClr val="white"/>
                  </a:solidFill>
                  <a:latin typeface="Calibri"/>
                  <a:ea typeface="微软雅黑" pitchFamily="34" charset="-122"/>
                </a:rPr>
                <a:t>企业</a:t>
              </a:r>
              <a:r>
                <a:rPr kumimoji="0" lang="en-US" altLang="zh-CN" sz="2400" b="0" i="0" u="none" strike="noStrike" kern="0" cap="none" spc="0" normalizeH="0" baseline="0" noProof="0" dirty="0">
                  <a:ln>
                    <a:noFill/>
                  </a:ln>
                  <a:solidFill>
                    <a:prstClr val="white"/>
                  </a:solidFill>
                  <a:effectLst/>
                  <a:uLnTx/>
                  <a:uFillTx/>
                  <a:latin typeface="Calibri"/>
                  <a:ea typeface="微软雅黑" pitchFamily="34" charset="-122"/>
                  <a:cs typeface="+mn-cs"/>
                </a:rPr>
                <a:t>1</a:t>
              </a: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Calibri"/>
                  <a:ea typeface="微软雅黑" pitchFamily="34" charset="-122"/>
                  <a:cs typeface="+mn-cs"/>
                </a:rPr>
                <a:t>黑名单</a:t>
              </a:r>
            </a:p>
          </p:txBody>
        </p:sp>
        <p:sp>
          <p:nvSpPr>
            <p:cNvPr id="20" name="矩形 19"/>
            <p:cNvSpPr/>
            <p:nvPr/>
          </p:nvSpPr>
          <p:spPr>
            <a:xfrm>
              <a:off x="2030258" y="1407891"/>
              <a:ext cx="1019451" cy="113211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Calibri"/>
                  <a:ea typeface="微软雅黑" pitchFamily="34" charset="-122"/>
                  <a:cs typeface="+mn-cs"/>
                </a:rPr>
                <a:t>企业</a:t>
              </a:r>
              <a:r>
                <a:rPr lang="en-US" altLang="zh-CN" sz="2400" kern="0" dirty="0">
                  <a:solidFill>
                    <a:prstClr val="white"/>
                  </a:solidFill>
                  <a:latin typeface="Calibri"/>
                  <a:ea typeface="微软雅黑" pitchFamily="34" charset="-122"/>
                </a:rPr>
                <a:t>2</a:t>
              </a: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Calibri"/>
                  <a:ea typeface="微软雅黑" pitchFamily="34" charset="-122"/>
                  <a:cs typeface="+mn-cs"/>
                </a:rPr>
                <a:t>黑名单</a:t>
              </a:r>
            </a:p>
          </p:txBody>
        </p:sp>
        <p:sp>
          <p:nvSpPr>
            <p:cNvPr id="21" name="矩形 20"/>
            <p:cNvSpPr/>
            <p:nvPr/>
          </p:nvSpPr>
          <p:spPr>
            <a:xfrm>
              <a:off x="3315139" y="1407891"/>
              <a:ext cx="1019451" cy="113211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Calibri"/>
                  <a:ea typeface="微软雅黑" pitchFamily="34" charset="-122"/>
                  <a:cs typeface="+mn-cs"/>
                </a:rPr>
                <a:t>企业</a:t>
              </a:r>
              <a:r>
                <a:rPr lang="en-US" altLang="zh-CN" sz="2400" kern="0" dirty="0">
                  <a:solidFill>
                    <a:prstClr val="white"/>
                  </a:solidFill>
                  <a:latin typeface="Calibri"/>
                  <a:ea typeface="微软雅黑" pitchFamily="34" charset="-122"/>
                </a:rPr>
                <a:t>3</a:t>
              </a: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Calibri"/>
                  <a:ea typeface="微软雅黑" pitchFamily="34" charset="-122"/>
                  <a:cs typeface="+mn-cs"/>
                </a:rPr>
                <a:t>黑名单</a:t>
              </a:r>
            </a:p>
          </p:txBody>
        </p:sp>
        <p:sp>
          <p:nvSpPr>
            <p:cNvPr id="22" name="矩形 21"/>
            <p:cNvSpPr/>
            <p:nvPr/>
          </p:nvSpPr>
          <p:spPr>
            <a:xfrm>
              <a:off x="4522206" y="1407891"/>
              <a:ext cx="1164413" cy="1132114"/>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400" b="0" i="0" u="none" strike="noStrike" kern="0" cap="none" spc="0" normalizeH="0" baseline="0" noProof="0" dirty="0">
                <a:ln>
                  <a:noFill/>
                </a:ln>
                <a:solidFill>
                  <a:prstClr val="white"/>
                </a:solidFill>
                <a:effectLst/>
                <a:uLnTx/>
                <a:uFillTx/>
                <a:latin typeface="Calibri"/>
                <a:ea typeface="微软雅黑" pitchFamily="34" charset="-122"/>
                <a:cs typeface="+mn-cs"/>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Calibri"/>
                  <a:ea typeface="微软雅黑" pitchFamily="34" charset="-122"/>
                  <a:cs typeface="+mn-cs"/>
                </a:rPr>
                <a:t>仲裁机构</a:t>
              </a:r>
              <a:endParaRPr kumimoji="0" lang="en-US" altLang="zh-CN" sz="2400" b="0" i="0" u="none" strike="noStrike" kern="0" cap="none" spc="0" normalizeH="0" baseline="0" noProof="0" dirty="0">
                <a:ln>
                  <a:noFill/>
                </a:ln>
                <a:solidFill>
                  <a:prstClr val="white"/>
                </a:solidFill>
                <a:effectLst/>
                <a:uLnTx/>
                <a:uFillTx/>
                <a:latin typeface="Calibri"/>
                <a:ea typeface="微软雅黑" pitchFamily="34" charset="-122"/>
                <a:cs typeface="+mn-cs"/>
              </a:endParaRPr>
            </a:p>
          </p:txBody>
        </p:sp>
        <p:cxnSp>
          <p:nvCxnSpPr>
            <p:cNvPr id="23" name="直接连接符 22"/>
            <p:cNvCxnSpPr>
              <a:stCxn id="19" idx="2"/>
            </p:cNvCxnSpPr>
            <p:nvPr/>
          </p:nvCxnSpPr>
          <p:spPr>
            <a:xfrm flipH="1">
              <a:off x="1219896" y="2540005"/>
              <a:ext cx="1" cy="406400"/>
            </a:xfrm>
            <a:prstGeom prst="line">
              <a:avLst/>
            </a:prstGeom>
            <a:noFill/>
            <a:ln w="6350" cap="flat" cmpd="sng" algn="ctr">
              <a:solidFill>
                <a:srgbClr val="5B9BD5">
                  <a:lumMod val="50000"/>
                </a:srgbClr>
              </a:solidFill>
              <a:prstDash val="solid"/>
              <a:miter lim="800000"/>
            </a:ln>
            <a:effectLst/>
          </p:spPr>
        </p:cxnSp>
        <p:cxnSp>
          <p:nvCxnSpPr>
            <p:cNvPr id="24" name="直接连接符 23"/>
            <p:cNvCxnSpPr>
              <a:stCxn id="20" idx="2"/>
            </p:cNvCxnSpPr>
            <p:nvPr/>
          </p:nvCxnSpPr>
          <p:spPr>
            <a:xfrm>
              <a:off x="2539984" y="2540005"/>
              <a:ext cx="0" cy="391886"/>
            </a:xfrm>
            <a:prstGeom prst="line">
              <a:avLst/>
            </a:prstGeom>
            <a:noFill/>
            <a:ln w="6350" cap="flat" cmpd="sng" algn="ctr">
              <a:solidFill>
                <a:srgbClr val="5B9BD5">
                  <a:lumMod val="50000"/>
                </a:srgbClr>
              </a:solidFill>
              <a:prstDash val="solid"/>
              <a:miter lim="800000"/>
            </a:ln>
            <a:effectLst/>
          </p:spPr>
        </p:cxnSp>
        <p:cxnSp>
          <p:nvCxnSpPr>
            <p:cNvPr id="25" name="直接连接符 24"/>
            <p:cNvCxnSpPr>
              <a:stCxn id="21" idx="2"/>
            </p:cNvCxnSpPr>
            <p:nvPr/>
          </p:nvCxnSpPr>
          <p:spPr>
            <a:xfrm>
              <a:off x="3824865" y="2540005"/>
              <a:ext cx="0" cy="417772"/>
            </a:xfrm>
            <a:prstGeom prst="line">
              <a:avLst/>
            </a:prstGeom>
            <a:noFill/>
            <a:ln w="6350" cap="flat" cmpd="sng" algn="ctr">
              <a:solidFill>
                <a:srgbClr val="5B9BD5">
                  <a:lumMod val="50000"/>
                </a:srgbClr>
              </a:solidFill>
              <a:prstDash val="solid"/>
              <a:miter lim="800000"/>
            </a:ln>
            <a:effectLst/>
          </p:spPr>
        </p:cxnSp>
        <p:cxnSp>
          <p:nvCxnSpPr>
            <p:cNvPr id="26" name="直接连接符 25"/>
            <p:cNvCxnSpPr>
              <a:stCxn id="22" idx="2"/>
            </p:cNvCxnSpPr>
            <p:nvPr/>
          </p:nvCxnSpPr>
          <p:spPr>
            <a:xfrm>
              <a:off x="5104413" y="2540005"/>
              <a:ext cx="0" cy="413658"/>
            </a:xfrm>
            <a:prstGeom prst="line">
              <a:avLst/>
            </a:prstGeom>
            <a:noFill/>
            <a:ln w="6350" cap="flat" cmpd="sng" algn="ctr">
              <a:solidFill>
                <a:srgbClr val="5B9BD5">
                  <a:lumMod val="50000"/>
                </a:srgbClr>
              </a:solidFill>
              <a:prstDash val="solid"/>
              <a:miter lim="800000"/>
            </a:ln>
            <a:effectLst/>
          </p:spPr>
        </p:cxnSp>
        <p:cxnSp>
          <p:nvCxnSpPr>
            <p:cNvPr id="27" name="直接连接符 26"/>
            <p:cNvCxnSpPr/>
            <p:nvPr/>
          </p:nvCxnSpPr>
          <p:spPr>
            <a:xfrm flipV="1">
              <a:off x="1219897" y="2946405"/>
              <a:ext cx="3884516" cy="11372"/>
            </a:xfrm>
            <a:prstGeom prst="line">
              <a:avLst/>
            </a:prstGeom>
            <a:noFill/>
            <a:ln w="6350" cap="flat" cmpd="sng" algn="ctr">
              <a:solidFill>
                <a:srgbClr val="5B9BD5">
                  <a:lumMod val="50000"/>
                </a:srgbClr>
              </a:solidFill>
              <a:prstDash val="solid"/>
              <a:miter lim="800000"/>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3" name="内容占位符 2"/>
          <p:cNvSpPr>
            <a:spLocks noGrp="1"/>
          </p:cNvSpPr>
          <p:nvPr>
            <p:ph idx="1"/>
          </p:nvPr>
        </p:nvSpPr>
        <p:spPr/>
        <p:txBody>
          <a:bodyPr/>
          <a:lstStyle/>
          <a:p>
            <a:pPr>
              <a:buFont typeface="Wingdings" panose="05000000000000000000" pitchFamily="2" charset="2"/>
              <a:buChar char="n"/>
            </a:pPr>
            <a:r>
              <a:rPr lang="zh-CN" altLang="en-US" dirty="0">
                <a:solidFill>
                  <a:srgbClr val="C00000"/>
                </a:solidFill>
                <a:latin typeface="+mj-ea"/>
                <a:ea typeface="+mj-ea"/>
              </a:rPr>
              <a:t>供应链金融</a:t>
            </a:r>
            <a:r>
              <a:rPr lang="zh-CN" altLang="en-US" dirty="0">
                <a:latin typeface="+mj-ea"/>
                <a:ea typeface="+mj-ea"/>
              </a:rPr>
              <a:t>领域备受瞩目，商业化落地的进展较快</a:t>
            </a:r>
            <a:endParaRPr lang="en-US" altLang="zh-CN" dirty="0">
              <a:latin typeface="+mj-ea"/>
              <a:ea typeface="+mj-ea"/>
            </a:endParaRPr>
          </a:p>
          <a:p>
            <a:pPr lvl="1"/>
            <a:endParaRPr lang="en-US" altLang="zh-CN" dirty="0">
              <a:latin typeface="+mj-ea"/>
              <a:ea typeface="+mj-ea"/>
            </a:endParaRPr>
          </a:p>
          <a:p>
            <a:pPr lvl="1"/>
            <a:r>
              <a:rPr lang="zh-CN" altLang="en-US" dirty="0">
                <a:latin typeface="+mj-ea"/>
                <a:ea typeface="+mj-ea"/>
              </a:rPr>
              <a:t>具有万亿级别的市场规模</a:t>
            </a:r>
            <a:endParaRPr lang="en-US" altLang="zh-CN" dirty="0">
              <a:latin typeface="+mj-ea"/>
              <a:ea typeface="+mj-ea"/>
            </a:endParaRPr>
          </a:p>
          <a:p>
            <a:pPr lvl="1"/>
            <a:r>
              <a:rPr lang="zh-CN" altLang="en-US" dirty="0">
                <a:latin typeface="+mj-ea"/>
                <a:ea typeface="+mj-ea"/>
              </a:rPr>
              <a:t>金融服务实体经济</a:t>
            </a:r>
            <a:endParaRPr lang="en-US" altLang="zh-CN" dirty="0">
              <a:latin typeface="+mj-ea"/>
              <a:ea typeface="+mj-ea"/>
            </a:endParaRPr>
          </a:p>
          <a:p>
            <a:pPr lvl="1"/>
            <a:r>
              <a:rPr lang="zh-CN" altLang="en-US" dirty="0">
                <a:latin typeface="+mj-ea"/>
                <a:ea typeface="+mj-ea"/>
              </a:rPr>
              <a:t>需要多方合作</a:t>
            </a:r>
            <a:endParaRPr lang="en-US" altLang="zh-CN" dirty="0">
              <a:latin typeface="+mj-ea"/>
              <a:ea typeface="+mj-ea"/>
            </a:endParaRPr>
          </a:p>
          <a:p>
            <a:pPr lvl="1"/>
            <a:r>
              <a:rPr lang="zh-CN" altLang="en-US" dirty="0">
                <a:latin typeface="+mj-ea"/>
                <a:ea typeface="+mj-ea"/>
              </a:rPr>
              <a:t>没有一个传统中心化的机构在治理</a:t>
            </a:r>
            <a:endParaRPr lang="en-US" altLang="zh-CN" dirty="0">
              <a:latin typeface="+mj-ea"/>
              <a:ea typeface="+mj-ea"/>
            </a:endParaRPr>
          </a:p>
          <a:p>
            <a:pPr lvl="1"/>
            <a:r>
              <a:rPr lang="zh-CN" altLang="en-US" dirty="0">
                <a:latin typeface="+mj-ea"/>
                <a:ea typeface="+mj-ea"/>
              </a:rPr>
              <a:t>不需要高并发</a:t>
            </a:r>
            <a:endParaRPr lang="en-US" altLang="zh-CN" dirty="0">
              <a:latin typeface="+mj-ea"/>
              <a:ea typeface="+mj-ea"/>
            </a:endParaRPr>
          </a:p>
          <a:p>
            <a:pPr lvl="1"/>
            <a:r>
              <a:rPr lang="zh-CN" altLang="en-US" dirty="0">
                <a:latin typeface="+mj-ea"/>
                <a:ea typeface="+mj-ea"/>
              </a:rPr>
              <a:t>存在信任问题</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3" name="内容占位符 2"/>
          <p:cNvSpPr>
            <a:spLocks noGrp="1"/>
          </p:cNvSpPr>
          <p:nvPr>
            <p:ph idx="1"/>
          </p:nvPr>
        </p:nvSpPr>
        <p:spPr>
          <a:xfrm>
            <a:off x="411163" y="4995949"/>
            <a:ext cx="8318500" cy="1328650"/>
          </a:xfrm>
        </p:spPr>
        <p:txBody>
          <a:bodyPr/>
          <a:lstStyle/>
          <a:p>
            <a:pPr marL="0" indent="0">
              <a:buNone/>
            </a:pPr>
            <a:r>
              <a:rPr lang="zh-CN" altLang="en-US" sz="2000" b="1" dirty="0">
                <a:latin typeface="Arial" panose="020B0604020202090204" pitchFamily="34" charset="0"/>
                <a:cs typeface="Arial" panose="020B0604020202090204" pitchFamily="34" charset="0"/>
              </a:rPr>
              <a:t>供应链金融 </a:t>
            </a:r>
            <a:r>
              <a:rPr lang="en-US" altLang="zh-CN" sz="2000" b="1" dirty="0">
                <a:latin typeface="Arial" panose="020B0604020202090204" pitchFamily="34" charset="0"/>
                <a:cs typeface="Arial" panose="020B0604020202090204" pitchFamily="34" charset="0"/>
              </a:rPr>
              <a:t>(Supply</a:t>
            </a:r>
            <a:r>
              <a:rPr lang="zh-CN" altLang="en-US" sz="2000" b="1" dirty="0">
                <a:latin typeface="Arial" panose="020B0604020202090204" pitchFamily="34" charset="0"/>
                <a:cs typeface="Arial" panose="020B0604020202090204" pitchFamily="34" charset="0"/>
              </a:rPr>
              <a:t> </a:t>
            </a:r>
            <a:r>
              <a:rPr lang="en-US" altLang="zh-CN" sz="2000" b="1" dirty="0">
                <a:latin typeface="Arial" panose="020B0604020202090204" pitchFamily="34" charset="0"/>
                <a:cs typeface="Arial" panose="020B0604020202090204" pitchFamily="34" charset="0"/>
              </a:rPr>
              <a:t>Chain</a:t>
            </a:r>
            <a:r>
              <a:rPr lang="zh-CN" altLang="en-US" sz="2000" b="1" dirty="0">
                <a:latin typeface="Arial" panose="020B0604020202090204" pitchFamily="34" charset="0"/>
                <a:cs typeface="Arial" panose="020B0604020202090204" pitchFamily="34" charset="0"/>
              </a:rPr>
              <a:t> </a:t>
            </a:r>
            <a:r>
              <a:rPr lang="en-US" altLang="zh-CN" sz="2000" b="1" dirty="0">
                <a:latin typeface="Arial" panose="020B0604020202090204" pitchFamily="34" charset="0"/>
                <a:cs typeface="Arial" panose="020B0604020202090204" pitchFamily="34" charset="0"/>
              </a:rPr>
              <a:t>Finance)</a:t>
            </a:r>
            <a:r>
              <a:rPr lang="zh-CN" altLang="en-US" sz="2000" dirty="0">
                <a:latin typeface="Arial" panose="020B0604020202090204" pitchFamily="34" charset="0"/>
                <a:cs typeface="Arial" panose="020B0604020202090204" pitchFamily="34" charset="0"/>
              </a:rPr>
              <a:t>：是指将供应链上的核心企业以及与其相关的上下游企业看作一个整体，以</a:t>
            </a:r>
            <a:r>
              <a:rPr lang="zh-CN" altLang="en-US" sz="2000" dirty="0">
                <a:solidFill>
                  <a:srgbClr val="FF0000"/>
                </a:solidFill>
                <a:latin typeface="Arial" panose="020B0604020202090204" pitchFamily="34" charset="0"/>
                <a:cs typeface="Arial" panose="020B0604020202090204" pitchFamily="34" charset="0"/>
              </a:rPr>
              <a:t>核心企业</a:t>
            </a:r>
            <a:r>
              <a:rPr lang="zh-CN" altLang="en-US" sz="2000" dirty="0">
                <a:latin typeface="Arial" panose="020B0604020202090204" pitchFamily="34" charset="0"/>
                <a:cs typeface="Arial" panose="020B0604020202090204" pitchFamily="34" charset="0"/>
              </a:rPr>
              <a:t>为依托，以真实贸易为前提，运用自偿性贸易融资的方式，对供应链上下游企业提供的综合性金融产品和服务</a:t>
            </a:r>
            <a:endParaRPr lang="zh-CN" altLang="en-US" sz="1600" dirty="0">
              <a:latin typeface="Arial" panose="020B0604020202090204" pitchFamily="34" charset="0"/>
              <a:cs typeface="Arial" panose="020B0604020202090204" pitchFamily="34" charset="0"/>
            </a:endParaRPr>
          </a:p>
        </p:txBody>
      </p:sp>
      <p:sp>
        <p:nvSpPr>
          <p:cNvPr id="4" name="AutoShape 4" descr="âEmail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âEmail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8" descr="âEmailâçå¾çæç´¢ç»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Picture 2" descr="âä¾åºé¾ æ ¸å¿ä¼ä¸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75" y="1657322"/>
            <a:ext cx="8283153" cy="3041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3" name="内容占位符 2"/>
          <p:cNvSpPr>
            <a:spLocks noGrp="1"/>
          </p:cNvSpPr>
          <p:nvPr>
            <p:ph idx="1"/>
          </p:nvPr>
        </p:nvSpPr>
        <p:spPr/>
        <p:txBody>
          <a:bodyPr/>
          <a:lstStyle/>
          <a:p>
            <a:pPr>
              <a:buFont typeface="Wingdings" panose="05000000000000000000" pitchFamily="2" charset="2"/>
              <a:buChar char="n"/>
            </a:pPr>
            <a:r>
              <a:rPr lang="zh-CN" altLang="en-US" b="1" dirty="0"/>
              <a:t>痛点</a:t>
            </a:r>
            <a:r>
              <a:rPr lang="en-US" altLang="zh-CN" b="1" dirty="0"/>
              <a:t>1: </a:t>
            </a:r>
            <a:r>
              <a:rPr lang="zh-CN" altLang="en-US" b="1" dirty="0"/>
              <a:t>供应链上的中小企业</a:t>
            </a:r>
            <a:r>
              <a:rPr lang="zh-CN" altLang="en-US" b="1" dirty="0">
                <a:solidFill>
                  <a:srgbClr val="FF0000"/>
                </a:solidFill>
              </a:rPr>
              <a:t>融资难，成本高</a:t>
            </a:r>
            <a:endParaRPr lang="en-US" altLang="zh-CN" b="1" dirty="0">
              <a:solidFill>
                <a:srgbClr val="FF0000"/>
              </a:solidFill>
            </a:endParaRPr>
          </a:p>
          <a:p>
            <a:pPr lvl="1"/>
            <a:r>
              <a:rPr lang="zh-CN" altLang="en-US" dirty="0">
                <a:latin typeface="+mj-ea"/>
              </a:rPr>
              <a:t>资产证券化</a:t>
            </a:r>
            <a:endParaRPr lang="en-US" altLang="zh-CN" dirty="0">
              <a:latin typeface="+mj-ea"/>
            </a:endParaRPr>
          </a:p>
          <a:p>
            <a:pPr>
              <a:spcBef>
                <a:spcPts val="1800"/>
              </a:spcBef>
              <a:buFont typeface="Wingdings" panose="05000000000000000000" pitchFamily="2" charset="2"/>
              <a:buChar char="n"/>
            </a:pPr>
            <a:r>
              <a:rPr lang="zh-CN" altLang="en-US" b="1" dirty="0"/>
              <a:t>痛点</a:t>
            </a:r>
            <a:r>
              <a:rPr lang="en-US" altLang="zh-CN" b="1" dirty="0"/>
              <a:t>2</a:t>
            </a:r>
            <a:r>
              <a:rPr lang="zh-CN" altLang="en-US" b="1" dirty="0"/>
              <a:t>：如何自证清白，资金端</a:t>
            </a:r>
            <a:r>
              <a:rPr lang="zh-CN" altLang="en-US" b="1" dirty="0">
                <a:solidFill>
                  <a:srgbClr val="FF0000"/>
                </a:solidFill>
              </a:rPr>
              <a:t>风控成本</a:t>
            </a:r>
            <a:r>
              <a:rPr lang="zh-CN" altLang="en-US" b="1" dirty="0"/>
              <a:t>居高不下</a:t>
            </a:r>
            <a:endParaRPr lang="en-US" altLang="zh-CN" b="1" dirty="0"/>
          </a:p>
          <a:p>
            <a:pPr lvl="1"/>
            <a:r>
              <a:rPr lang="zh-CN" altLang="en-US" dirty="0">
                <a:latin typeface="+mj-ea"/>
              </a:rPr>
              <a:t>整个供应链行业对外的低透明度</a:t>
            </a:r>
            <a:endParaRPr lang="en-US" altLang="zh-CN" dirty="0">
              <a:latin typeface="+mj-ea"/>
            </a:endParaRPr>
          </a:p>
          <a:p>
            <a:pPr lvl="1"/>
            <a:r>
              <a:rPr lang="zh-CN" altLang="en-US" dirty="0">
                <a:latin typeface="+mj-ea"/>
              </a:rPr>
              <a:t>买方缺少可靠方法验证产品和服务的真正价值</a:t>
            </a:r>
            <a:endParaRPr lang="en-US" altLang="zh-CN" dirty="0"/>
          </a:p>
          <a:p>
            <a:pPr lvl="1"/>
            <a:r>
              <a:rPr lang="zh-CN" altLang="en-US" dirty="0">
                <a:latin typeface="+mj-ea"/>
              </a:rPr>
              <a:t>数据上链，透明可信</a:t>
            </a:r>
            <a:endParaRPr lang="en-US" altLang="zh-CN" dirty="0">
              <a:latin typeface="+mj-ea"/>
            </a:endParaRPr>
          </a:p>
          <a:p>
            <a:pPr>
              <a:spcBef>
                <a:spcPts val="1800"/>
              </a:spcBef>
              <a:buFont typeface="Wingdings" panose="05000000000000000000" pitchFamily="2" charset="2"/>
              <a:buChar char="n"/>
            </a:pPr>
            <a:r>
              <a:rPr lang="zh-CN" altLang="en-US" b="1" dirty="0"/>
              <a:t>痛点</a:t>
            </a:r>
            <a:r>
              <a:rPr lang="en-US" altLang="zh-CN" b="1" dirty="0"/>
              <a:t>3</a:t>
            </a:r>
            <a:r>
              <a:rPr lang="zh-CN" altLang="en-US" b="1" dirty="0"/>
              <a:t>：高居不下的</a:t>
            </a:r>
            <a:r>
              <a:rPr lang="zh-CN" altLang="en-US" b="1" dirty="0">
                <a:solidFill>
                  <a:srgbClr val="FF0000"/>
                </a:solidFill>
              </a:rPr>
              <a:t>交易成本</a:t>
            </a:r>
            <a:endParaRPr lang="en-US" altLang="zh-CN" b="1" dirty="0">
              <a:solidFill>
                <a:srgbClr val="FF0000"/>
              </a:solidFill>
            </a:endParaRPr>
          </a:p>
          <a:p>
            <a:pPr lvl="1"/>
            <a:r>
              <a:rPr lang="zh-CN" altLang="en-US" dirty="0">
                <a:latin typeface="+mj-ea"/>
              </a:rPr>
              <a:t>传统模式涉及多方处理，花费时间长，成本高</a:t>
            </a:r>
            <a:endParaRPr lang="en-US" altLang="zh-CN" dirty="0">
              <a:latin typeface="+mj-ea"/>
            </a:endParaRPr>
          </a:p>
          <a:p>
            <a:pPr lvl="1"/>
            <a:r>
              <a:rPr lang="zh-CN" altLang="en-US" dirty="0">
                <a:latin typeface="+mj-ea"/>
              </a:rPr>
              <a:t>需要信任机构完成相应认证</a:t>
            </a:r>
            <a:endParaRPr lang="en-US" altLang="zh-CN" dirty="0">
              <a:latin typeface="+mj-ea"/>
            </a:endParaRPr>
          </a:p>
          <a:p>
            <a:pPr lvl="1"/>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4" name="AutoShape 4" descr="âEmail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âEmail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8" descr="âEmailâçå¾çæç´¢ç»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8" name="内容占位符 7"/>
          <p:cNvGraphicFramePr>
            <a:graphicFrameLocks noGrp="1"/>
          </p:cNvGraphicFramePr>
          <p:nvPr>
            <p:ph idx="1"/>
          </p:nvPr>
        </p:nvGraphicFramePr>
        <p:xfrm>
          <a:off x="307975" y="1543436"/>
          <a:ext cx="5197475"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p:cNvPicPr>
            <a:picLocks noChangeAspect="1"/>
          </p:cNvPicPr>
          <p:nvPr/>
        </p:nvPicPr>
        <p:blipFill>
          <a:blip r:embed="rId7" cstate="print"/>
          <a:stretch>
            <a:fillRect/>
          </a:stretch>
        </p:blipFill>
        <p:spPr>
          <a:xfrm>
            <a:off x="5607049" y="1647825"/>
            <a:ext cx="3228975" cy="1428750"/>
          </a:xfrm>
          <a:prstGeom prst="rect">
            <a:avLst/>
          </a:prstGeom>
        </p:spPr>
      </p:pic>
      <p:pic>
        <p:nvPicPr>
          <p:cNvPr id="11" name="图片 10"/>
          <p:cNvPicPr>
            <a:picLocks noChangeAspect="1"/>
          </p:cNvPicPr>
          <p:nvPr/>
        </p:nvPicPr>
        <p:blipFill>
          <a:blip r:embed="rId8" cstate="print"/>
          <a:stretch>
            <a:fillRect/>
          </a:stretch>
        </p:blipFill>
        <p:spPr>
          <a:xfrm>
            <a:off x="5816599" y="3786187"/>
            <a:ext cx="3019425" cy="1343025"/>
          </a:xfrm>
          <a:prstGeom prst="rect">
            <a:avLst/>
          </a:prstGeom>
        </p:spPr>
      </p:pic>
      <p:sp>
        <p:nvSpPr>
          <p:cNvPr id="12" name="文本框 11"/>
          <p:cNvSpPr txBox="1"/>
          <p:nvPr/>
        </p:nvSpPr>
        <p:spPr>
          <a:xfrm>
            <a:off x="5743575" y="3257550"/>
            <a:ext cx="1820861" cy="369332"/>
          </a:xfrm>
          <a:prstGeom prst="rect">
            <a:avLst/>
          </a:prstGeom>
          <a:noFill/>
        </p:spPr>
        <p:txBody>
          <a:bodyPr wrap="square" rtlCol="0">
            <a:spAutoFit/>
          </a:bodyPr>
          <a:lstStyle/>
          <a:p>
            <a:r>
              <a:rPr lang="zh-CN" altLang="en-US" dirty="0"/>
              <a:t>数据真实可靠</a:t>
            </a:r>
          </a:p>
        </p:txBody>
      </p:sp>
      <p:sp>
        <p:nvSpPr>
          <p:cNvPr id="14" name="文本框 13"/>
          <p:cNvSpPr txBox="1"/>
          <p:nvPr/>
        </p:nvSpPr>
        <p:spPr>
          <a:xfrm>
            <a:off x="7427910" y="3246715"/>
            <a:ext cx="1820861" cy="369332"/>
          </a:xfrm>
          <a:prstGeom prst="rect">
            <a:avLst/>
          </a:prstGeom>
          <a:noFill/>
        </p:spPr>
        <p:txBody>
          <a:bodyPr wrap="square" rtlCol="0">
            <a:spAutoFit/>
          </a:bodyPr>
          <a:lstStyle/>
          <a:p>
            <a:r>
              <a:rPr lang="zh-CN" altLang="en-US" dirty="0"/>
              <a:t>交易数据透明</a:t>
            </a:r>
          </a:p>
        </p:txBody>
      </p:sp>
      <p:sp>
        <p:nvSpPr>
          <p:cNvPr id="15" name="文本框 14"/>
          <p:cNvSpPr txBox="1"/>
          <p:nvPr/>
        </p:nvSpPr>
        <p:spPr>
          <a:xfrm>
            <a:off x="5743575" y="5373171"/>
            <a:ext cx="1820861" cy="369332"/>
          </a:xfrm>
          <a:prstGeom prst="rect">
            <a:avLst/>
          </a:prstGeom>
          <a:noFill/>
        </p:spPr>
        <p:txBody>
          <a:bodyPr wrap="square" rtlCol="0">
            <a:spAutoFit/>
          </a:bodyPr>
          <a:lstStyle/>
          <a:p>
            <a:r>
              <a:rPr lang="zh-CN" altLang="en-US" dirty="0"/>
              <a:t>交易结算高效</a:t>
            </a:r>
          </a:p>
        </p:txBody>
      </p:sp>
      <p:sp>
        <p:nvSpPr>
          <p:cNvPr id="16" name="文本框 15"/>
          <p:cNvSpPr txBox="1"/>
          <p:nvPr/>
        </p:nvSpPr>
        <p:spPr>
          <a:xfrm>
            <a:off x="7427910" y="5373171"/>
            <a:ext cx="1820861" cy="646331"/>
          </a:xfrm>
          <a:prstGeom prst="rect">
            <a:avLst/>
          </a:prstGeom>
          <a:noFill/>
        </p:spPr>
        <p:txBody>
          <a:bodyPr wrap="square" rtlCol="0">
            <a:spAutoFit/>
          </a:bodyPr>
          <a:lstStyle/>
          <a:p>
            <a:r>
              <a:rPr lang="zh-CN" altLang="en-US" dirty="0"/>
              <a:t>降低融资成本</a:t>
            </a:r>
            <a:endParaRPr lang="en-US" altLang="zh-CN" dirty="0"/>
          </a:p>
          <a:p>
            <a:r>
              <a:rPr lang="zh-CN" altLang="en-US" dirty="0"/>
              <a:t>提高融资效率</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3" name="内容占位符 2"/>
          <p:cNvSpPr>
            <a:spLocks noGrp="1"/>
          </p:cNvSpPr>
          <p:nvPr>
            <p:ph idx="1"/>
          </p:nvPr>
        </p:nvSpPr>
        <p:spPr>
          <a:xfrm>
            <a:off x="359456" y="4513810"/>
            <a:ext cx="8318500" cy="1943793"/>
          </a:xfrm>
        </p:spPr>
        <p:txBody>
          <a:bodyPr/>
          <a:lstStyle/>
          <a:p>
            <a:pPr>
              <a:buFont typeface="Wingdings" panose="05000000000000000000" pitchFamily="2" charset="2"/>
              <a:buChar char="u"/>
            </a:pPr>
            <a:r>
              <a:rPr lang="zh-CN" altLang="en-US" sz="2400" dirty="0"/>
              <a:t>区块链将分类账上的货物转移登记为交易，以确定与生产链管理相关的各参与方以及产品产地、日期、价格、质量和其他相关信息（数据上链）。</a:t>
            </a:r>
            <a:endParaRPr lang="en-US" altLang="zh-CN" sz="2400" dirty="0"/>
          </a:p>
          <a:p>
            <a:pPr>
              <a:buFont typeface="Wingdings" panose="05000000000000000000" pitchFamily="2" charset="2"/>
              <a:buChar char="u"/>
            </a:pPr>
            <a:r>
              <a:rPr lang="zh-CN" altLang="en-US" sz="2400" dirty="0"/>
              <a:t>区块链为供应链提供了交易状态实时、可靠的视图</a:t>
            </a:r>
            <a:endParaRPr lang="zh-CN" altLang="en-US" sz="2000" dirty="0"/>
          </a:p>
        </p:txBody>
      </p:sp>
      <p:sp>
        <p:nvSpPr>
          <p:cNvPr id="4" name="AutoShape 4" descr="âEmail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âEmail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8" descr="âEmailâçå¾çæç´¢ç»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194" name="Picture 2" descr="âä¾åºé¾ åºåé¾âçå¾çæç´¢ç»æ"/>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8587" r="-2502"/>
          <a:stretch>
            <a:fillRect/>
          </a:stretch>
        </p:blipFill>
        <p:spPr bwMode="auto">
          <a:xfrm>
            <a:off x="298361" y="1213152"/>
            <a:ext cx="7933165" cy="330065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790604" y="4256194"/>
            <a:ext cx="2942705" cy="261610"/>
          </a:xfrm>
          <a:prstGeom prst="rect">
            <a:avLst/>
          </a:prstGeom>
          <a:noFill/>
        </p:spPr>
        <p:txBody>
          <a:bodyPr wrap="square" rtlCol="0">
            <a:spAutoFit/>
          </a:bodyPr>
          <a:lstStyle/>
          <a:p>
            <a:r>
              <a:rPr lang="zh-CN" altLang="en-US" sz="1100" dirty="0"/>
              <a:t>图源：宜信易启云</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4" name="AutoShape 4" descr="âEmail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âEmail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8" descr="âEmailâçå¾çæç´¢ç»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圆角矩形 7"/>
          <p:cNvSpPr/>
          <p:nvPr/>
        </p:nvSpPr>
        <p:spPr bwMode="auto">
          <a:xfrm>
            <a:off x="1590675" y="4071850"/>
            <a:ext cx="1638300" cy="552450"/>
          </a:xfrm>
          <a:prstGeom prst="roundRect">
            <a:avLst/>
          </a:prstGeom>
          <a:solidFill>
            <a:schemeClr val="accent2">
              <a:alpha val="50000"/>
            </a:schemeClr>
          </a:solidFill>
          <a:ln>
            <a:no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chemeClr val="tx1"/>
                </a:solidFill>
                <a:effectLst/>
                <a:latin typeface="Arial" panose="020B0604020202090204" pitchFamily="34" charset="0"/>
              </a:rPr>
              <a:t>商流</a:t>
            </a:r>
          </a:p>
        </p:txBody>
      </p:sp>
      <p:sp>
        <p:nvSpPr>
          <p:cNvPr id="9" name="圆角矩形 8"/>
          <p:cNvSpPr/>
          <p:nvPr/>
        </p:nvSpPr>
        <p:spPr bwMode="auto">
          <a:xfrm>
            <a:off x="1590675" y="4801552"/>
            <a:ext cx="1638300" cy="552450"/>
          </a:xfrm>
          <a:prstGeom prst="roundRect">
            <a:avLst/>
          </a:prstGeom>
          <a:solidFill>
            <a:schemeClr val="accent2">
              <a:alpha val="50000"/>
            </a:schemeClr>
          </a:solidFill>
          <a:ln>
            <a:no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chemeClr val="tx1"/>
                </a:solidFill>
                <a:effectLst/>
                <a:latin typeface="Arial" panose="020B0604020202090204" pitchFamily="34" charset="0"/>
              </a:rPr>
              <a:t>物流</a:t>
            </a:r>
          </a:p>
        </p:txBody>
      </p:sp>
      <p:sp>
        <p:nvSpPr>
          <p:cNvPr id="10" name="圆角矩形 9"/>
          <p:cNvSpPr/>
          <p:nvPr/>
        </p:nvSpPr>
        <p:spPr bwMode="auto">
          <a:xfrm>
            <a:off x="1590675" y="5531254"/>
            <a:ext cx="1638300" cy="552450"/>
          </a:xfrm>
          <a:prstGeom prst="roundRect">
            <a:avLst/>
          </a:prstGeom>
          <a:solidFill>
            <a:schemeClr val="accent2">
              <a:alpha val="50000"/>
            </a:schemeClr>
          </a:solidFill>
          <a:ln>
            <a:no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chemeClr val="tx1"/>
                </a:solidFill>
                <a:effectLst/>
                <a:latin typeface="Arial" panose="020B0604020202090204" pitchFamily="34" charset="0"/>
              </a:rPr>
              <a:t>资金流</a:t>
            </a:r>
          </a:p>
        </p:txBody>
      </p:sp>
      <p:sp>
        <p:nvSpPr>
          <p:cNvPr id="16" name="文本框 15"/>
          <p:cNvSpPr txBox="1"/>
          <p:nvPr/>
        </p:nvSpPr>
        <p:spPr>
          <a:xfrm>
            <a:off x="5429858" y="4620187"/>
            <a:ext cx="2739756" cy="400110"/>
          </a:xfrm>
          <a:prstGeom prst="rect">
            <a:avLst/>
          </a:prstGeom>
          <a:noFill/>
        </p:spPr>
        <p:txBody>
          <a:bodyPr wrap="square" rtlCol="0">
            <a:spAutoFit/>
          </a:bodyPr>
          <a:lstStyle/>
          <a:p>
            <a:r>
              <a:rPr lang="zh-CN" altLang="en-US" sz="2000" b="1" dirty="0"/>
              <a:t>供应链金融</a:t>
            </a:r>
            <a:r>
              <a:rPr lang="en-US" altLang="zh-CN" sz="2000" b="1" dirty="0"/>
              <a:t>3.0</a:t>
            </a:r>
            <a:endParaRPr lang="zh-CN" altLang="en-US" sz="2000" b="1" dirty="0"/>
          </a:p>
        </p:txBody>
      </p:sp>
      <p:cxnSp>
        <p:nvCxnSpPr>
          <p:cNvPr id="18" name="直接箭头连接符 17"/>
          <p:cNvCxnSpPr>
            <a:stCxn id="8" idx="3"/>
            <a:endCxn id="16" idx="1"/>
          </p:cNvCxnSpPr>
          <p:nvPr/>
        </p:nvCxnSpPr>
        <p:spPr bwMode="auto">
          <a:xfrm>
            <a:off x="3228975" y="4348075"/>
            <a:ext cx="2200883" cy="472167"/>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0" name="直接箭头连接符 19"/>
          <p:cNvCxnSpPr>
            <a:stCxn id="9" idx="3"/>
            <a:endCxn id="16" idx="1"/>
          </p:cNvCxnSpPr>
          <p:nvPr/>
        </p:nvCxnSpPr>
        <p:spPr bwMode="auto">
          <a:xfrm flipV="1">
            <a:off x="3228975" y="4820242"/>
            <a:ext cx="2200883" cy="257535"/>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2" name="直接箭头连接符 21"/>
          <p:cNvCxnSpPr>
            <a:stCxn id="10" idx="3"/>
            <a:endCxn id="16" idx="1"/>
          </p:cNvCxnSpPr>
          <p:nvPr/>
        </p:nvCxnSpPr>
        <p:spPr bwMode="auto">
          <a:xfrm flipV="1">
            <a:off x="3228975" y="4820242"/>
            <a:ext cx="2200883" cy="987237"/>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14" name="内容占位符 2"/>
          <p:cNvSpPr txBox="1"/>
          <p:nvPr/>
        </p:nvSpPr>
        <p:spPr bwMode="auto">
          <a:xfrm>
            <a:off x="265557" y="1207067"/>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marL="342900" indent="-342900" defTabSz="914400" eaLnBrk="0" fontAlgn="base" hangingPunct="0">
              <a:spcBef>
                <a:spcPct val="10000"/>
              </a:spcBef>
              <a:spcAft>
                <a:spcPts val="400"/>
              </a:spcAft>
              <a:buClr>
                <a:srgbClr val="0C7B9C"/>
              </a:buClr>
              <a:buSzPct val="100000"/>
              <a:buFont typeface="Wingdings" panose="05000000000000000000" pitchFamily="2" charset="2"/>
              <a:buChar char="l"/>
            </a:pPr>
            <a:r>
              <a:rPr lang="zh-CN" altLang="en-US" sz="2400" dirty="0">
                <a:latin typeface="Arial" panose="020B0604020202090204" pitchFamily="34" charset="0"/>
                <a:cs typeface="Arial" panose="020B0604020202090204" pitchFamily="34" charset="0"/>
              </a:rPr>
              <a:t>供应链金融</a:t>
            </a:r>
            <a:r>
              <a:rPr lang="en-US" altLang="zh-CN" sz="2400" dirty="0">
                <a:latin typeface="Arial" panose="020B0604020202090204" pitchFamily="34" charset="0"/>
                <a:cs typeface="Arial" panose="020B0604020202090204" pitchFamily="34" charset="0"/>
              </a:rPr>
              <a:t>3.0</a:t>
            </a:r>
            <a:r>
              <a:rPr lang="zh-CN" altLang="en-US" sz="2400" dirty="0">
                <a:latin typeface="Arial" panose="020B0604020202090204" pitchFamily="34" charset="0"/>
                <a:cs typeface="Arial" panose="020B0604020202090204" pitchFamily="34" charset="0"/>
              </a:rPr>
              <a:t>以</a:t>
            </a:r>
            <a:r>
              <a:rPr lang="zh-CN" altLang="en-US" sz="2400" dirty="0">
                <a:solidFill>
                  <a:srgbClr val="FF0000"/>
                </a:solidFill>
                <a:latin typeface="Arial" panose="020B0604020202090204" pitchFamily="34" charset="0"/>
                <a:cs typeface="Arial" panose="020B0604020202090204" pitchFamily="34" charset="0"/>
              </a:rPr>
              <a:t>三流合一平台</a:t>
            </a:r>
            <a:r>
              <a:rPr lang="zh-CN" altLang="en-US" sz="2400" dirty="0">
                <a:latin typeface="Arial" panose="020B0604020202090204" pitchFamily="34" charset="0"/>
                <a:cs typeface="Arial" panose="020B0604020202090204" pitchFamily="34" charset="0"/>
              </a:rPr>
              <a:t>为核心</a:t>
            </a:r>
            <a:endParaRPr lang="en-US" altLang="zh-CN" sz="2400" dirty="0">
              <a:latin typeface="Arial" panose="020B0604020202090204" pitchFamily="34" charset="0"/>
              <a:cs typeface="Arial" panose="020B0604020202090204" pitchFamily="34" charset="0"/>
            </a:endParaRPr>
          </a:p>
          <a:p>
            <a:pPr marL="342900" indent="-342900" defTabSz="914400" eaLnBrk="0" fontAlgn="base" hangingPunct="0">
              <a:spcBef>
                <a:spcPct val="10000"/>
              </a:spcBef>
              <a:spcAft>
                <a:spcPts val="400"/>
              </a:spcAft>
              <a:buClr>
                <a:srgbClr val="0C7B9C"/>
              </a:buClr>
              <a:buSzPct val="100000"/>
              <a:buFont typeface="Wingdings" panose="05000000000000000000" pitchFamily="2" charset="2"/>
              <a:buChar char="l"/>
            </a:pPr>
            <a:r>
              <a:rPr lang="zh-CN" altLang="en-US" sz="2400" dirty="0">
                <a:latin typeface="Arial" panose="020B0604020202090204" pitchFamily="34" charset="0"/>
                <a:cs typeface="Arial" panose="020B0604020202090204" pitchFamily="34" charset="0"/>
              </a:rPr>
              <a:t>银行握有供应链条上所有成员企业的交易信息，以“互联网</a:t>
            </a:r>
            <a:r>
              <a:rPr lang="en-US" altLang="zh-CN" sz="2400" dirty="0">
                <a:latin typeface="Arial" panose="020B0604020202090204" pitchFamily="34" charset="0"/>
                <a:cs typeface="Arial" panose="020B0604020202090204" pitchFamily="34" charset="0"/>
              </a:rPr>
              <a:t>+</a:t>
            </a:r>
            <a:r>
              <a:rPr lang="zh-CN" altLang="en-US" sz="2400" dirty="0">
                <a:latin typeface="Arial" panose="020B0604020202090204" pitchFamily="34" charset="0"/>
                <a:cs typeface="Arial" panose="020B0604020202090204" pitchFamily="34" charset="0"/>
              </a:rPr>
              <a:t>”的思维模式，瞄准着</a:t>
            </a:r>
            <a:r>
              <a:rPr lang="en-US" altLang="zh-CN" sz="2400" dirty="0">
                <a:latin typeface="Arial" panose="020B0604020202090204" pitchFamily="34" charset="0"/>
                <a:cs typeface="Arial" panose="020B0604020202090204" pitchFamily="34" charset="0"/>
              </a:rPr>
              <a:t>80%</a:t>
            </a:r>
            <a:r>
              <a:rPr lang="zh-CN" altLang="en-US" sz="2400" dirty="0">
                <a:latin typeface="Arial" panose="020B0604020202090204" pitchFamily="34" charset="0"/>
                <a:cs typeface="Arial" panose="020B0604020202090204" pitchFamily="34" charset="0"/>
              </a:rPr>
              <a:t>的中小客层</a:t>
            </a:r>
            <a:endParaRPr lang="en-US" altLang="zh-CN" sz="2400" dirty="0">
              <a:latin typeface="Arial" panose="020B0604020202090204" pitchFamily="34" charset="0"/>
              <a:cs typeface="Arial" panose="020B0604020202090204" pitchFamily="34" charset="0"/>
            </a:endParaRPr>
          </a:p>
          <a:p>
            <a:pPr marL="342900" indent="-342900" defTabSz="914400" eaLnBrk="0" fontAlgn="base" hangingPunct="0">
              <a:spcBef>
                <a:spcPct val="10000"/>
              </a:spcBef>
              <a:spcAft>
                <a:spcPts val="400"/>
              </a:spcAft>
              <a:buClr>
                <a:srgbClr val="0C7B9C"/>
              </a:buClr>
              <a:buSzPct val="100000"/>
              <a:buFont typeface="Wingdings" panose="05000000000000000000" pitchFamily="2" charset="2"/>
              <a:buChar char="l"/>
            </a:pPr>
            <a:r>
              <a:rPr lang="zh-CN" altLang="en-US" sz="2400" dirty="0">
                <a:latin typeface="Arial" panose="020B0604020202090204" pitchFamily="34" charset="0"/>
                <a:cs typeface="Arial" panose="020B0604020202090204" pitchFamily="34" charset="0"/>
              </a:rPr>
              <a:t>有先进的互联网技术支持，大幅降低银行操作成本与风险管控成本</a:t>
            </a:r>
          </a:p>
          <a:p>
            <a:pPr marL="800100" marR="0" lvl="1" indent="-342900" algn="l" defTabSz="914400" rtl="0" eaLnBrk="0" fontAlgn="base" latinLnBrk="0" hangingPunct="0">
              <a:lnSpc>
                <a:spcPct val="100000"/>
              </a:lnSpc>
              <a:spcBef>
                <a:spcPct val="10000"/>
              </a:spcBef>
              <a:spcAft>
                <a:spcPts val="400"/>
              </a:spcAft>
              <a:buClr>
                <a:srgbClr val="0C7B9C"/>
              </a:buClr>
              <a:buSzPct val="100000"/>
              <a:buFont typeface="Arial" panose="020B0604020202090204" pitchFamily="34" charset="0"/>
              <a:buChar char="–"/>
              <a:defRPr/>
            </a:pPr>
            <a:endParaRPr kumimoji="0" lang="en-US" altLang="zh-CN" sz="2400" b="0" i="0" u="none" strike="noStrike" kern="0" cap="none" spc="0" normalizeH="0" baseline="0" noProof="0" dirty="0">
              <a:ln>
                <a:noFill/>
              </a:ln>
              <a:solidFill>
                <a:schemeClr val="tx1"/>
              </a:solidFill>
              <a:effectLst/>
              <a:uLnTx/>
              <a:uFillTx/>
              <a:latin typeface="+mj-ea"/>
              <a:ea typeface="+mj-ea"/>
            </a:endParaRPr>
          </a:p>
          <a:p>
            <a:pPr marL="800100" marR="0" lvl="1" indent="-342900" algn="l" defTabSz="914400" rtl="0" eaLnBrk="0" fontAlgn="base" latinLnBrk="0" hangingPunct="0">
              <a:lnSpc>
                <a:spcPct val="100000"/>
              </a:lnSpc>
              <a:spcBef>
                <a:spcPct val="10000"/>
              </a:spcBef>
              <a:spcAft>
                <a:spcPts val="400"/>
              </a:spcAft>
              <a:buClr>
                <a:srgbClr val="0C7B9C"/>
              </a:buClr>
              <a:buSzPct val="100000"/>
              <a:buFont typeface="Arial" panose="020B0604020202090204" pitchFamily="34" charset="0"/>
              <a:buChar char="–"/>
              <a:defRPr/>
            </a:pPr>
            <a:endParaRPr kumimoji="0" lang="zh-CN" altLang="en-US" sz="2400" b="0" i="0" u="none" strike="noStrike" kern="0" cap="none" spc="0" normalizeH="0" baseline="0" noProof="0" dirty="0">
              <a:ln>
                <a:noFill/>
              </a:ln>
              <a:solidFill>
                <a:schemeClr val="tx1"/>
              </a:solidFill>
              <a:effectLst/>
              <a:uLnTx/>
              <a:uFillTx/>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latin typeface="微软雅黑" pitchFamily="34" charset="-122"/>
                <a:ea typeface="微软雅黑" pitchFamily="34" charset="-122"/>
              </a:rPr>
              <a:t>助教信息 </a:t>
            </a:r>
            <a:r>
              <a:rPr lang="en-US" altLang="zh-CN" dirty="0">
                <a:latin typeface="微软雅黑" pitchFamily="34" charset="-122"/>
                <a:ea typeface="微软雅黑" pitchFamily="34" charset="-122"/>
              </a:rPr>
              <a:t>&amp;</a:t>
            </a:r>
            <a:r>
              <a:rPr lang="zh-CN" altLang="en-US" dirty="0">
                <a:latin typeface="微软雅黑" pitchFamily="34" charset="-122"/>
                <a:ea typeface="微软雅黑" pitchFamily="34" charset="-122"/>
              </a:rPr>
              <a:t> 班级微信群</a:t>
            </a:r>
          </a:p>
        </p:txBody>
      </p:sp>
      <p:sp>
        <p:nvSpPr>
          <p:cNvPr id="5123" name="内容占位符 2"/>
          <p:cNvSpPr>
            <a:spLocks noGrp="1"/>
          </p:cNvSpPr>
          <p:nvPr>
            <p:ph idx="1"/>
          </p:nvPr>
        </p:nvSpPr>
        <p:spPr bwMode="auto">
          <a:xfrm>
            <a:off x="460375" y="1190625"/>
            <a:ext cx="8229600" cy="4525963"/>
          </a:xfrm>
        </p:spPr>
        <p:txBody>
          <a:bodyPr vert="horz" wrap="square" lIns="91440" tIns="45720" rIns="91440" bIns="45720" numCol="1" anchor="t" anchorCtr="0" compatLnSpc="1"/>
          <a:lstStyle/>
          <a:p>
            <a:endParaRPr lang="en-US" altLang="zh-CN" sz="2000"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助教：廖婕                               课程微信群</a:t>
            </a:r>
            <a:endParaRPr lang="en-US" altLang="zh-CN" sz="2400" dirty="0">
              <a:latin typeface="微软雅黑" pitchFamily="34" charset="-122"/>
              <a:ea typeface="微软雅黑" pitchFamily="34" charset="-122"/>
            </a:endParaRPr>
          </a:p>
          <a:p>
            <a:pPr marL="0" indent="0">
              <a:buNone/>
            </a:pPr>
            <a:r>
              <a:rPr lang="en-US" altLang="zh-CN" sz="2000" dirty="0">
                <a:solidFill>
                  <a:srgbClr val="00C000"/>
                </a:solidFill>
              </a:rPr>
              <a:t>    1528504591@qq.com</a:t>
            </a:r>
          </a:p>
          <a:p>
            <a:endParaRPr lang="en-US" altLang="zh-CN" sz="1800" dirty="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p:txBody>
      </p:sp>
      <p:sp>
        <p:nvSpPr>
          <p:cNvPr id="5" name="AutoShape 2" descr="https://mail.qq.com/cgi-bin/magick?mailid=ZL0524-6GBWpCtQQykGaHwnsg8VR86&amp;filename=BZ1806241858313487.jpg&amp;sid=GpJpmBe3ehCaITV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4" descr="https://mail.qq.com/cgi-bin/magick?mailid=ZL0524-6GBWpCtQQykGaHwnsg8VR86&amp;filename=BZ1806241858313487.jpg&amp;sid=GpJpmBe3ehCaITV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6" descr="https://mail.qq.com/cgi-bin/magick?mailid=ZL0524-6GBWpCtQQykGaHwnsg8VR86&amp;filename=BZ1806241858313487.jpg&amp;sid=GpJpmBe3ehCaITV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3"/>
          <a:stretch>
            <a:fillRect/>
          </a:stretch>
        </p:blipFill>
        <p:spPr>
          <a:xfrm>
            <a:off x="988060" y="2679700"/>
            <a:ext cx="2442210" cy="3258820"/>
          </a:xfrm>
          <a:prstGeom prst="rect">
            <a:avLst/>
          </a:prstGeom>
        </p:spPr>
      </p:pic>
      <p:pic>
        <p:nvPicPr>
          <p:cNvPr id="8" name="图片 7" descr="截屏2021-09-01 上午10.41.03"/>
          <p:cNvPicPr>
            <a:picLocks noChangeAspect="1"/>
          </p:cNvPicPr>
          <p:nvPr/>
        </p:nvPicPr>
        <p:blipFill>
          <a:blip r:embed="rId4"/>
          <a:stretch>
            <a:fillRect/>
          </a:stretch>
        </p:blipFill>
        <p:spPr>
          <a:xfrm>
            <a:off x="4667250" y="2131695"/>
            <a:ext cx="3340100" cy="42087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8</a:t>
            </a:r>
            <a:r>
              <a:rPr lang="zh-CN" altLang="en-US" dirty="0"/>
              <a:t>：供应链金融</a:t>
            </a:r>
          </a:p>
        </p:txBody>
      </p:sp>
      <p:sp>
        <p:nvSpPr>
          <p:cNvPr id="3" name="内容占位符 2"/>
          <p:cNvSpPr>
            <a:spLocks noGrp="1"/>
          </p:cNvSpPr>
          <p:nvPr>
            <p:ph idx="1"/>
          </p:nvPr>
        </p:nvSpPr>
        <p:spPr/>
        <p:txBody>
          <a:bodyPr/>
          <a:lstStyle/>
          <a:p>
            <a:pPr>
              <a:buFont typeface="Wingdings" panose="05000000000000000000" pitchFamily="2" charset="2"/>
              <a:buChar char="n"/>
            </a:pPr>
            <a:r>
              <a:rPr lang="zh-CN" altLang="en-US" dirty="0"/>
              <a:t>打造</a:t>
            </a:r>
            <a:r>
              <a:rPr lang="zh-CN" altLang="en-US" dirty="0">
                <a:solidFill>
                  <a:srgbClr val="FF0000"/>
                </a:solidFill>
              </a:rPr>
              <a:t>区块链</a:t>
            </a:r>
            <a:r>
              <a:rPr lang="en-US" altLang="zh-CN" dirty="0">
                <a:solidFill>
                  <a:srgbClr val="FF0000"/>
                </a:solidFill>
              </a:rPr>
              <a:t>+</a:t>
            </a:r>
            <a:r>
              <a:rPr lang="zh-CN" altLang="en-US" dirty="0">
                <a:solidFill>
                  <a:srgbClr val="FF0000"/>
                </a:solidFill>
              </a:rPr>
              <a:t>供应链金融</a:t>
            </a:r>
            <a:r>
              <a:rPr lang="zh-CN" altLang="en-US" dirty="0"/>
              <a:t>的联盟</a:t>
            </a:r>
            <a:endParaRPr lang="en-US" altLang="zh-CN" dirty="0"/>
          </a:p>
          <a:p>
            <a:pPr lvl="1">
              <a:buFont typeface="Wingdings" panose="05000000000000000000" pitchFamily="2" charset="2"/>
              <a:buChar char="n"/>
            </a:pPr>
            <a:r>
              <a:rPr lang="zh-CN" altLang="en-US" dirty="0">
                <a:latin typeface="+mj-ea"/>
                <a:ea typeface="+mj-ea"/>
              </a:rPr>
              <a:t>供应链金融平台核心企业</a:t>
            </a:r>
            <a:endParaRPr lang="en-US" altLang="zh-CN" dirty="0">
              <a:latin typeface="+mj-ea"/>
              <a:ea typeface="+mj-ea"/>
            </a:endParaRPr>
          </a:p>
          <a:p>
            <a:pPr lvl="1">
              <a:buFont typeface="Wingdings" panose="05000000000000000000" pitchFamily="2" charset="2"/>
              <a:buChar char="n"/>
            </a:pPr>
            <a:r>
              <a:rPr lang="zh-CN" altLang="en-US" dirty="0">
                <a:latin typeface="+mj-ea"/>
                <a:ea typeface="+mj-ea"/>
              </a:rPr>
              <a:t>专业金融中介机构资金方</a:t>
            </a:r>
            <a:endParaRPr lang="en-US" altLang="zh-CN" dirty="0">
              <a:latin typeface="+mj-ea"/>
              <a:ea typeface="+mj-ea"/>
            </a:endParaRPr>
          </a:p>
          <a:p>
            <a:pPr lvl="1">
              <a:buFont typeface="Wingdings" panose="05000000000000000000" pitchFamily="2" charset="2"/>
              <a:buChar char="n"/>
            </a:pPr>
            <a:r>
              <a:rPr lang="zh-CN" altLang="en-US" dirty="0">
                <a:latin typeface="+mj-ea"/>
                <a:ea typeface="+mj-ea"/>
              </a:rPr>
              <a:t>保理机构</a:t>
            </a:r>
            <a:endParaRPr lang="en-US" altLang="zh-CN" dirty="0">
              <a:latin typeface="+mj-ea"/>
              <a:ea typeface="+mj-ea"/>
            </a:endParaRPr>
          </a:p>
          <a:p>
            <a:pPr>
              <a:buFont typeface="Wingdings" panose="05000000000000000000" pitchFamily="2" charset="2"/>
              <a:buChar char="n"/>
            </a:pPr>
            <a:r>
              <a:rPr lang="zh-CN" altLang="en-US" dirty="0">
                <a:solidFill>
                  <a:srgbClr val="FF0000"/>
                </a:solidFill>
              </a:rPr>
              <a:t>数据上链</a:t>
            </a:r>
            <a:r>
              <a:rPr lang="zh-CN" altLang="en-US" dirty="0"/>
              <a:t>，提供</a:t>
            </a:r>
            <a:r>
              <a:rPr lang="zh-CN" altLang="en-US" dirty="0">
                <a:solidFill>
                  <a:srgbClr val="0432FF"/>
                </a:solidFill>
              </a:rPr>
              <a:t>数据确权</a:t>
            </a:r>
            <a:r>
              <a:rPr lang="zh-CN" altLang="en-US" dirty="0"/>
              <a:t>，</a:t>
            </a:r>
            <a:r>
              <a:rPr lang="zh-CN" altLang="en-US" dirty="0">
                <a:solidFill>
                  <a:srgbClr val="0432FF"/>
                </a:solidFill>
              </a:rPr>
              <a:t>溯源</a:t>
            </a:r>
            <a:r>
              <a:rPr lang="zh-CN" altLang="en-US" dirty="0"/>
              <a:t>等服务</a:t>
            </a:r>
            <a:endParaRPr lang="en-US" altLang="zh-CN" dirty="0"/>
          </a:p>
          <a:p>
            <a:pPr>
              <a:buFont typeface="Wingdings" panose="05000000000000000000" pitchFamily="2" charset="2"/>
              <a:buChar char="n"/>
            </a:pPr>
            <a:r>
              <a:rPr lang="zh-CN" altLang="en-US" dirty="0"/>
              <a:t>资产数字化：仓单、合同等变成数字资产（唯一，不可篡改）</a:t>
            </a:r>
            <a:endParaRPr lang="en-US" altLang="zh-CN" dirty="0"/>
          </a:p>
          <a:p>
            <a:pPr>
              <a:buFont typeface="Wingdings" panose="05000000000000000000" pitchFamily="2" charset="2"/>
              <a:buChar char="n"/>
            </a:pPr>
            <a:r>
              <a:rPr lang="zh-CN" altLang="en-US" dirty="0"/>
              <a:t>数字资产的交易：将非标的企业贷款需求转变成标准化的金融产品，进行代币化</a:t>
            </a:r>
            <a:endParaRPr lang="en-US" altLang="zh-CN" dirty="0"/>
          </a:p>
          <a:p>
            <a:pPr lvl="1"/>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9</a:t>
            </a:r>
            <a:r>
              <a:rPr lang="zh-CN" altLang="en-US" dirty="0"/>
              <a:t>：版权存证交易</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传统版权存证及交易系统痛点</a:t>
            </a:r>
          </a:p>
        </p:txBody>
      </p:sp>
      <p:sp>
        <p:nvSpPr>
          <p:cNvPr id="8" name="矩形 7"/>
          <p:cNvSpPr/>
          <p:nvPr/>
        </p:nvSpPr>
        <p:spPr>
          <a:xfrm>
            <a:off x="977912" y="1745048"/>
            <a:ext cx="8636895" cy="3046988"/>
          </a:xfrm>
          <a:prstGeom prst="rect">
            <a:avLst/>
          </a:prstGeom>
        </p:spPr>
        <p:txBody>
          <a:bodyPr wrap="square">
            <a:spAutoFit/>
          </a:bodyPr>
          <a:lstStyle/>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中心化存储易被篡改</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中心化存证可信度不足，维权难</a:t>
            </a: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多方交易时存在信任问题</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难以实现版权在多平台的流转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9</a:t>
            </a:r>
            <a:r>
              <a:rPr lang="zh-CN" altLang="en-US" dirty="0"/>
              <a:t>：版权存证交易</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平台定位</a:t>
            </a:r>
          </a:p>
        </p:txBody>
      </p:sp>
      <p:sp>
        <p:nvSpPr>
          <p:cNvPr id="10" name="矩形 9"/>
          <p:cNvSpPr/>
          <p:nvPr/>
        </p:nvSpPr>
        <p:spPr>
          <a:xfrm>
            <a:off x="686633" y="1979346"/>
            <a:ext cx="7919912" cy="2935547"/>
          </a:xfrm>
          <a:prstGeom prst="rect">
            <a:avLst/>
          </a:prstGeom>
        </p:spPr>
        <p:txBody>
          <a:bodyPr wrap="square">
            <a:spAutoFit/>
          </a:bodyPr>
          <a:lstStyle/>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利用区块链</a:t>
            </a:r>
            <a:r>
              <a:rPr lang="zh-CN" altLang="en-US" sz="2400" dirty="0">
                <a:solidFill>
                  <a:srgbClr val="FF0000"/>
                </a:solidFill>
                <a:latin typeface="微软雅黑" pitchFamily="34" charset="-122"/>
                <a:ea typeface="微软雅黑" pitchFamily="34" charset="-122"/>
              </a:rPr>
              <a:t>数据加密</a:t>
            </a:r>
            <a:r>
              <a:rPr lang="zh-CN" altLang="en-US" sz="2400" dirty="0">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不可篡改</a:t>
            </a:r>
            <a:r>
              <a:rPr lang="zh-CN" altLang="en-US" sz="2400" dirty="0">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去中心化存储</a:t>
            </a:r>
            <a:r>
              <a:rPr lang="zh-CN" altLang="en-US" sz="2400" dirty="0">
                <a:latin typeface="微软雅黑" pitchFamily="34" charset="-122"/>
                <a:ea typeface="微软雅黑" pitchFamily="34" charset="-122"/>
              </a:rPr>
              <a:t>的特性，实现</a:t>
            </a:r>
            <a:r>
              <a:rPr lang="zh-CN" altLang="en-US" sz="2400" b="1" dirty="0">
                <a:solidFill>
                  <a:srgbClr val="006600"/>
                </a:solidFill>
                <a:latin typeface="微软雅黑" pitchFamily="34" charset="-122"/>
                <a:ea typeface="微软雅黑" pitchFamily="34" charset="-122"/>
              </a:rPr>
              <a:t>数字化艺术品的加密存证</a:t>
            </a:r>
            <a:endParaRPr lang="en-US" altLang="zh-CN" sz="2400"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利用智能合约</a:t>
            </a:r>
            <a:r>
              <a:rPr lang="zh-CN" altLang="en-US" sz="2400" dirty="0">
                <a:solidFill>
                  <a:srgbClr val="FF0000"/>
                </a:solidFill>
                <a:latin typeface="微软雅黑" pitchFamily="34" charset="-122"/>
                <a:ea typeface="微软雅黑" pitchFamily="34" charset="-122"/>
              </a:rPr>
              <a:t>可预先设定条件并自动执行</a:t>
            </a:r>
            <a:r>
              <a:rPr lang="zh-CN" altLang="en-US" sz="2400" dirty="0">
                <a:latin typeface="微软雅黑" pitchFamily="34" charset="-122"/>
                <a:ea typeface="微软雅黑" pitchFamily="34" charset="-122"/>
              </a:rPr>
              <a:t>等特性，实现艺术品的</a:t>
            </a:r>
            <a:r>
              <a:rPr lang="zh-CN" altLang="en-US" sz="2400" b="1" dirty="0">
                <a:solidFill>
                  <a:srgbClr val="006600"/>
                </a:solidFill>
                <a:latin typeface="微软雅黑" pitchFamily="34" charset="-122"/>
                <a:ea typeface="微软雅黑" pitchFamily="34" charset="-122"/>
              </a:rPr>
              <a:t>分享、租赁、拍卖、出售</a:t>
            </a:r>
            <a:r>
              <a:rPr lang="zh-CN" altLang="en-US" sz="2400" dirty="0">
                <a:latin typeface="微软雅黑" pitchFamily="34" charset="-122"/>
                <a:ea typeface="微软雅黑" pitchFamily="34" charset="-122"/>
              </a:rPr>
              <a:t>等业务</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015" y="102918"/>
            <a:ext cx="7886700" cy="854073"/>
          </a:xfrm>
        </p:spPr>
        <p:txBody>
          <a:bodyPr/>
          <a:lstStyle/>
          <a:p>
            <a:r>
              <a:rPr lang="zh-CN" altLang="en-US" dirty="0"/>
              <a:t>案例</a:t>
            </a:r>
            <a:r>
              <a:rPr lang="en-US" altLang="zh-CN" dirty="0"/>
              <a:t>9</a:t>
            </a:r>
            <a:r>
              <a:rPr lang="zh-CN" altLang="en-US" dirty="0"/>
              <a:t>：版权存证交易</a:t>
            </a:r>
          </a:p>
        </p:txBody>
      </p:sp>
      <p:sp>
        <p:nvSpPr>
          <p:cNvPr id="6" name="矩形 5"/>
          <p:cNvSpPr/>
          <p:nvPr/>
        </p:nvSpPr>
        <p:spPr>
          <a:xfrm>
            <a:off x="307641" y="1038206"/>
            <a:ext cx="8742230" cy="662554"/>
          </a:xfrm>
          <a:prstGeom prst="rect">
            <a:avLst/>
          </a:prstGeom>
        </p:spPr>
        <p:txBody>
          <a:bodyPr wrap="square">
            <a:spAutoFit/>
          </a:bodyPr>
          <a:lstStyle/>
          <a:p>
            <a:pPr marL="285750" indent="-285750">
              <a:lnSpc>
                <a:spcPct val="150000"/>
              </a:lnSpc>
              <a:buClr>
                <a:srgbClr val="1D692B"/>
              </a:buClr>
              <a:buFont typeface="Wingdings" panose="05000000000000000000" pitchFamily="2" charset="2"/>
              <a:buChar char="n"/>
            </a:pPr>
            <a:r>
              <a:rPr lang="zh-CN" altLang="en-US" sz="2800" b="1" dirty="0">
                <a:solidFill>
                  <a:prstClr val="black"/>
                </a:solidFill>
                <a:latin typeface="微软雅黑" pitchFamily="34" charset="-122"/>
                <a:ea typeface="微软雅黑" pitchFamily="34" charset="-122"/>
              </a:rPr>
              <a:t> 版权验证</a:t>
            </a:r>
          </a:p>
        </p:txBody>
      </p:sp>
      <p:sp>
        <p:nvSpPr>
          <p:cNvPr id="10" name="矩形 9"/>
          <p:cNvSpPr/>
          <p:nvPr/>
        </p:nvSpPr>
        <p:spPr>
          <a:xfrm>
            <a:off x="632416" y="1675724"/>
            <a:ext cx="8404007" cy="830997"/>
          </a:xfrm>
          <a:prstGeom prst="rect">
            <a:avLst/>
          </a:prstGeom>
        </p:spPr>
        <p:txBody>
          <a:bodyPr wrap="square">
            <a:spAutoFit/>
          </a:bodyPr>
          <a:lstStyle/>
          <a:p>
            <a:pPr marL="285750" indent="-285750">
              <a:lnSpc>
                <a:spcPct val="200000"/>
              </a:lnSpc>
              <a:buFont typeface="Arial" panose="020B0604020202090204" pitchFamily="34" charset="0"/>
              <a:buChar char="•"/>
            </a:pPr>
            <a:r>
              <a:rPr lang="zh-CN" altLang="en-US" sz="2400" dirty="0">
                <a:latin typeface="微软雅黑" pitchFamily="34" charset="-122"/>
                <a:ea typeface="微软雅黑" pitchFamily="34" charset="-122"/>
              </a:rPr>
              <a:t>版权交易方可凭借区块链上唯一版权码进行艺术品的验证</a:t>
            </a:r>
          </a:p>
        </p:txBody>
      </p:sp>
      <p:pic>
        <p:nvPicPr>
          <p:cNvPr id="7" name="图片 6"/>
          <p:cNvPicPr>
            <a:picLocks noChangeAspect="1"/>
          </p:cNvPicPr>
          <p:nvPr/>
        </p:nvPicPr>
        <p:blipFill>
          <a:blip r:embed="rId2" cstate="print"/>
          <a:srcRect r="913" b="9882"/>
          <a:stretch>
            <a:fillRect/>
          </a:stretch>
        </p:blipFill>
        <p:spPr>
          <a:xfrm>
            <a:off x="1608881" y="2581302"/>
            <a:ext cx="6197272" cy="372180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其他应用：数字学历证书</a:t>
            </a:r>
            <a:endParaRPr lang="x-none" altLang="en-US" dirty="0"/>
          </a:p>
        </p:txBody>
      </p:sp>
      <p:sp>
        <p:nvSpPr>
          <p:cNvPr id="3" name="内容占位符 2"/>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marL="0" indent="0">
              <a:buNone/>
            </a:pPr>
            <a:r>
              <a:rPr lang="zh-CN" altLang="en-US" sz="2400" dirty="0"/>
              <a:t>旧金山软件工程师培训</a:t>
            </a:r>
            <a:r>
              <a:rPr lang="en-US" altLang="zh-CN" sz="2400" dirty="0" err="1"/>
              <a:t>Holberton</a:t>
            </a:r>
            <a:r>
              <a:rPr lang="zh-CN" altLang="en-US" sz="2400" dirty="0"/>
              <a:t>学校（霍博顿学校）宣布从</a:t>
            </a:r>
            <a:r>
              <a:rPr lang="en-US" altLang="zh-CN" sz="2400" dirty="0"/>
              <a:t>2017</a:t>
            </a:r>
            <a:r>
              <a:rPr lang="zh-CN" altLang="en-US" sz="2400" dirty="0"/>
              <a:t>年开始在区块链上共享学历证书信息。所以，公司可以可以很容易地验证雇员学历证书的真实性。</a:t>
            </a:r>
            <a:endParaRPr lang="x-none" altLang="zh-CN" sz="2400" dirty="0"/>
          </a:p>
        </p:txBody>
      </p:sp>
      <p:pic>
        <p:nvPicPr>
          <p:cNvPr id="5" name="图片 4"/>
          <p:cNvPicPr>
            <a:picLocks noChangeAspect="1"/>
          </p:cNvPicPr>
          <p:nvPr/>
        </p:nvPicPr>
        <p:blipFill>
          <a:blip r:embed="rId3" cstate="print"/>
          <a:stretch>
            <a:fillRect/>
          </a:stretch>
        </p:blipFill>
        <p:spPr>
          <a:xfrm>
            <a:off x="733222" y="2743200"/>
            <a:ext cx="7609068" cy="330263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其他应用：能源交易</a:t>
            </a:r>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dirty="0"/>
              <a:t>能源孤岛，缺乏中介（交易所）</a:t>
            </a:r>
            <a:endParaRPr lang="en-US" altLang="zh-CN" dirty="0"/>
          </a:p>
          <a:p>
            <a:pPr>
              <a:buFont typeface="Wingdings" panose="05000000000000000000" pitchFamily="2" charset="2"/>
              <a:buChar char="l"/>
            </a:pPr>
            <a:r>
              <a:rPr lang="zh-CN" altLang="en-US" dirty="0"/>
              <a:t>能源交易：信任问题</a:t>
            </a:r>
            <a:endParaRPr lang="en-US" altLang="zh-CN" dirty="0"/>
          </a:p>
          <a:p>
            <a:pPr>
              <a:buFont typeface="Wingdings" panose="05000000000000000000" pitchFamily="2" charset="2"/>
              <a:buChar char="l"/>
            </a:pPr>
            <a:r>
              <a:rPr lang="zh-CN" altLang="en-US" dirty="0"/>
              <a:t>精准计费</a:t>
            </a:r>
          </a:p>
        </p:txBody>
      </p:sp>
      <p:pic>
        <p:nvPicPr>
          <p:cNvPr id="158722" name="Picture 2" descr="万亿售电市场开放，交易信任成本上升，「 融链科技」希望用区块链赋能能源行业自动交易等环节"/>
          <p:cNvPicPr>
            <a:picLocks noChangeAspect="1" noChangeArrowheads="1"/>
          </p:cNvPicPr>
          <p:nvPr/>
        </p:nvPicPr>
        <p:blipFill>
          <a:blip r:embed="rId2" cstate="print"/>
          <a:srcRect b="27896"/>
          <a:stretch>
            <a:fillRect/>
          </a:stretch>
        </p:blipFill>
        <p:spPr bwMode="auto">
          <a:xfrm>
            <a:off x="1170665" y="3309651"/>
            <a:ext cx="6868455" cy="3265874"/>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353105" y="81643"/>
            <a:ext cx="6858000" cy="832757"/>
          </a:xfrm>
        </p:spPr>
        <p:txBody>
          <a:bodyPr/>
          <a:lstStyle/>
          <a:p>
            <a:r>
              <a:rPr lang="zh-CN" altLang="en-US" dirty="0"/>
              <a:t>其他应用：区块链</a:t>
            </a:r>
            <a:r>
              <a:rPr lang="en-US" altLang="zh-CN" dirty="0"/>
              <a:t>+</a:t>
            </a:r>
            <a:r>
              <a:rPr lang="zh-CN" altLang="en-US" dirty="0"/>
              <a:t>数字政府</a:t>
            </a:r>
          </a:p>
        </p:txBody>
      </p:sp>
      <p:sp>
        <p:nvSpPr>
          <p:cNvPr id="3" name="内容占位符 2"/>
          <p:cNvSpPr txBox="1"/>
          <p:nvPr/>
        </p:nvSpPr>
        <p:spPr>
          <a:xfrm>
            <a:off x="470807" y="1143000"/>
            <a:ext cx="8780770" cy="4179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750" lvl="1" indent="-285750">
              <a:lnSpc>
                <a:spcPct val="150000"/>
              </a:lnSpc>
              <a:spcBef>
                <a:spcPts val="1000"/>
              </a:spcBef>
              <a:buClr>
                <a:srgbClr val="1D692B"/>
              </a:buClr>
              <a:buFont typeface="Wingdings" panose="05000000000000000000" pitchFamily="2" charset="2"/>
              <a:buChar char="n"/>
            </a:pPr>
            <a:r>
              <a:rPr lang="zh-CN" altLang="en-US" b="1" dirty="0">
                <a:solidFill>
                  <a:prstClr val="black"/>
                </a:solidFill>
                <a:latin typeface="微软雅黑" pitchFamily="34" charset="-122"/>
                <a:ea typeface="微软雅黑" pitchFamily="34" charset="-122"/>
              </a:rPr>
              <a:t>黄埔区原型</a:t>
            </a:r>
            <a:r>
              <a:rPr lang="en-US" altLang="zh-CN" b="1" dirty="0">
                <a:solidFill>
                  <a:prstClr val="black"/>
                </a:solidFill>
                <a:latin typeface="微软雅黑" pitchFamily="34" charset="-122"/>
                <a:ea typeface="微软雅黑" pitchFamily="34" charset="-122"/>
              </a:rPr>
              <a:t>——</a:t>
            </a:r>
            <a:r>
              <a:rPr lang="zh-CN" altLang="en-US" b="1" dirty="0">
                <a:solidFill>
                  <a:prstClr val="black"/>
                </a:solidFill>
                <a:latin typeface="微软雅黑" pitchFamily="34" charset="-122"/>
                <a:ea typeface="微软雅黑" pitchFamily="34" charset="-122"/>
              </a:rPr>
              <a:t>开办企业联盟链</a:t>
            </a:r>
            <a:endParaRPr lang="en-US" altLang="zh-CN" sz="2300" dirty="0">
              <a:solidFill>
                <a:prstClr val="black"/>
              </a:solidFill>
              <a:latin typeface="微软雅黑" pitchFamily="34" charset="-122"/>
              <a:ea typeface="微软雅黑" pitchFamily="34" charset="-122"/>
            </a:endParaRPr>
          </a:p>
          <a:p>
            <a:pPr marL="800100" lvl="2" indent="-342900">
              <a:lnSpc>
                <a:spcPct val="150000"/>
              </a:lnSpc>
              <a:spcBef>
                <a:spcPts val="1000"/>
              </a:spcBef>
              <a:buClr>
                <a:srgbClr val="1D692B"/>
              </a:buClr>
            </a:pPr>
            <a:r>
              <a:rPr lang="zh-CN" altLang="en-US" sz="2300" dirty="0">
                <a:solidFill>
                  <a:prstClr val="black"/>
                </a:solidFill>
                <a:latin typeface="微软雅黑" pitchFamily="34" charset="-122"/>
                <a:ea typeface="微软雅黑" pitchFamily="34" charset="-122"/>
              </a:rPr>
              <a:t>调研黄埔区市场与监督管理局后提出</a:t>
            </a:r>
            <a:endParaRPr lang="en-US" altLang="zh-CN" sz="2300" dirty="0">
              <a:solidFill>
                <a:prstClr val="black"/>
              </a:solidFill>
              <a:latin typeface="微软雅黑" pitchFamily="34" charset="-122"/>
              <a:ea typeface="微软雅黑" pitchFamily="34" charset="-122"/>
            </a:endParaRPr>
          </a:p>
          <a:p>
            <a:pPr marL="800100" lvl="2" indent="-342900">
              <a:lnSpc>
                <a:spcPct val="150000"/>
              </a:lnSpc>
              <a:spcBef>
                <a:spcPts val="1000"/>
              </a:spcBef>
              <a:buClr>
                <a:srgbClr val="1D692B"/>
              </a:buClr>
            </a:pPr>
            <a:r>
              <a:rPr lang="zh-CN" altLang="en-US" sz="2300" dirty="0">
                <a:solidFill>
                  <a:prstClr val="black"/>
                </a:solidFill>
                <a:latin typeface="微软雅黑" pitchFamily="34" charset="-122"/>
                <a:ea typeface="微软雅黑" pitchFamily="34" charset="-122"/>
              </a:rPr>
              <a:t>工商、公安、税务等单位数据共享、智能合约联合审批</a:t>
            </a:r>
            <a:endParaRPr lang="en-US" altLang="zh-CN" sz="2300" dirty="0">
              <a:solidFill>
                <a:prstClr val="black"/>
              </a:solidFill>
              <a:latin typeface="微软雅黑" pitchFamily="34" charset="-122"/>
              <a:ea typeface="微软雅黑" pitchFamily="34" charset="-122"/>
            </a:endParaRPr>
          </a:p>
          <a:p>
            <a:pPr marL="800100" lvl="2" indent="-342900">
              <a:lnSpc>
                <a:spcPct val="150000"/>
              </a:lnSpc>
              <a:spcBef>
                <a:spcPts val="1000"/>
              </a:spcBef>
              <a:buClr>
                <a:srgbClr val="1D692B"/>
              </a:buClr>
            </a:pPr>
            <a:r>
              <a:rPr lang="zh-CN" altLang="en-US" sz="2300" dirty="0">
                <a:solidFill>
                  <a:prstClr val="black"/>
                </a:solidFill>
                <a:latin typeface="微软雅黑" pitchFamily="34" charset="-122"/>
                <a:ea typeface="微软雅黑" pitchFamily="34" charset="-122"/>
              </a:rPr>
              <a:t>提升效率、规定办事流程、追溯追责</a:t>
            </a:r>
            <a:endParaRPr lang="en-US" altLang="zh-CN" sz="2300" dirty="0">
              <a:solidFill>
                <a:prstClr val="black"/>
              </a:solidFill>
              <a:latin typeface="微软雅黑" pitchFamily="34" charset="-122"/>
              <a:ea typeface="微软雅黑" pitchFamily="34" charset="-122"/>
            </a:endParaRPr>
          </a:p>
        </p:txBody>
      </p:sp>
      <p:pic>
        <p:nvPicPr>
          <p:cNvPr id="5" name="图片 4"/>
          <p:cNvPicPr/>
          <p:nvPr/>
        </p:nvPicPr>
        <p:blipFill>
          <a:blip r:embed="rId2"/>
          <a:stretch>
            <a:fillRect/>
          </a:stretch>
        </p:blipFill>
        <p:spPr>
          <a:xfrm>
            <a:off x="1612115" y="3927513"/>
            <a:ext cx="6034761" cy="278996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353105" y="81643"/>
            <a:ext cx="6858000" cy="832757"/>
          </a:xfrm>
        </p:spPr>
        <p:txBody>
          <a:bodyPr/>
          <a:lstStyle/>
          <a:p>
            <a:r>
              <a:rPr lang="zh-CN" altLang="en-US" dirty="0"/>
              <a:t>其他应用：区块链</a:t>
            </a:r>
            <a:r>
              <a:rPr lang="en-US" altLang="zh-CN" dirty="0"/>
              <a:t>+</a:t>
            </a:r>
            <a:r>
              <a:rPr lang="zh-CN" altLang="en-US" dirty="0"/>
              <a:t>数字政府</a:t>
            </a:r>
          </a:p>
        </p:txBody>
      </p:sp>
      <p:sp>
        <p:nvSpPr>
          <p:cNvPr id="3" name="内容占位符 2"/>
          <p:cNvSpPr txBox="1"/>
          <p:nvPr/>
        </p:nvSpPr>
        <p:spPr>
          <a:xfrm>
            <a:off x="470806" y="1143000"/>
            <a:ext cx="8404253" cy="4179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750" lvl="1" indent="-285750">
              <a:lnSpc>
                <a:spcPct val="150000"/>
              </a:lnSpc>
              <a:spcBef>
                <a:spcPts val="1000"/>
              </a:spcBef>
              <a:buClr>
                <a:srgbClr val="1D692B"/>
              </a:buClr>
              <a:buFont typeface="Wingdings" panose="05000000000000000000" pitchFamily="2" charset="2"/>
              <a:buChar char="n"/>
            </a:pPr>
            <a:r>
              <a:rPr lang="zh-CN" altLang="en-US" b="1" dirty="0">
                <a:solidFill>
                  <a:prstClr val="black"/>
                </a:solidFill>
                <a:latin typeface="微软雅黑" pitchFamily="34" charset="-122"/>
                <a:ea typeface="微软雅黑" pitchFamily="34" charset="-122"/>
              </a:rPr>
              <a:t>杭州互联网法院</a:t>
            </a:r>
            <a:r>
              <a:rPr lang="en-US" altLang="zh-CN" b="1" dirty="0">
                <a:solidFill>
                  <a:prstClr val="black"/>
                </a:solidFill>
                <a:latin typeface="微软雅黑" pitchFamily="34" charset="-122"/>
                <a:ea typeface="微软雅黑" pitchFamily="34" charset="-122"/>
              </a:rPr>
              <a:t>——</a:t>
            </a:r>
            <a:r>
              <a:rPr lang="zh-CN" altLang="en-US" b="1" dirty="0">
                <a:solidFill>
                  <a:prstClr val="black"/>
                </a:solidFill>
                <a:latin typeface="微软雅黑" pitchFamily="34" charset="-122"/>
                <a:ea typeface="微软雅黑" pitchFamily="34" charset="-122"/>
              </a:rPr>
              <a:t>区块链司法存证</a:t>
            </a:r>
            <a:endParaRPr lang="en-US" altLang="zh-CN" b="1" dirty="0">
              <a:solidFill>
                <a:prstClr val="black"/>
              </a:solidFill>
              <a:latin typeface="微软雅黑" pitchFamily="34" charset="-122"/>
              <a:ea typeface="微软雅黑" pitchFamily="34" charset="-122"/>
            </a:endParaRPr>
          </a:p>
          <a:p>
            <a:pPr marL="800100" lvl="2" indent="-342900">
              <a:lnSpc>
                <a:spcPct val="150000"/>
              </a:lnSpc>
              <a:spcBef>
                <a:spcPts val="1000"/>
              </a:spcBef>
              <a:buClr>
                <a:srgbClr val="1D692B"/>
              </a:buClr>
            </a:pPr>
            <a:r>
              <a:rPr lang="zh-CN" altLang="en-US" sz="2300" dirty="0">
                <a:solidFill>
                  <a:prstClr val="black"/>
                </a:solidFill>
                <a:latin typeface="微软雅黑" pitchFamily="34" charset="-122"/>
                <a:ea typeface="微软雅黑" pitchFamily="34" charset="-122"/>
              </a:rPr>
              <a:t>以往保存证据通常需要借助公证处这类第三方权威机构</a:t>
            </a:r>
            <a:endParaRPr lang="en-US" altLang="zh-CN" sz="2300" dirty="0">
              <a:solidFill>
                <a:prstClr val="black"/>
              </a:solidFill>
              <a:latin typeface="微软雅黑" pitchFamily="34" charset="-122"/>
              <a:ea typeface="微软雅黑" pitchFamily="34" charset="-122"/>
            </a:endParaRPr>
          </a:p>
          <a:p>
            <a:pPr marL="800100" lvl="2" indent="-342900">
              <a:lnSpc>
                <a:spcPct val="150000"/>
              </a:lnSpc>
              <a:spcBef>
                <a:spcPts val="1000"/>
              </a:spcBef>
              <a:buClr>
                <a:srgbClr val="1D692B"/>
              </a:buClr>
            </a:pPr>
            <a:r>
              <a:rPr lang="zh-CN" altLang="en-US" sz="2300" dirty="0">
                <a:solidFill>
                  <a:prstClr val="black"/>
                </a:solidFill>
                <a:latin typeface="微软雅黑" pitchFamily="34" charset="-122"/>
                <a:ea typeface="微软雅黑" pitchFamily="34" charset="-122"/>
              </a:rPr>
              <a:t>区块链存证是把证据信息保存到区块链上，做分布式存储</a:t>
            </a:r>
            <a:endParaRPr lang="en-US" altLang="zh-CN" sz="2300" dirty="0">
              <a:solidFill>
                <a:prstClr val="black"/>
              </a:solidFill>
              <a:latin typeface="微软雅黑" pitchFamily="34" charset="-122"/>
              <a:ea typeface="微软雅黑" pitchFamily="34" charset="-122"/>
            </a:endParaRPr>
          </a:p>
          <a:p>
            <a:pPr marL="800100" lvl="2" indent="-342900">
              <a:lnSpc>
                <a:spcPct val="150000"/>
              </a:lnSpc>
              <a:spcBef>
                <a:spcPts val="1000"/>
              </a:spcBef>
              <a:buClr>
                <a:srgbClr val="1D692B"/>
              </a:buClr>
            </a:pPr>
            <a:r>
              <a:rPr lang="zh-CN" altLang="en-US" sz="2300" dirty="0">
                <a:solidFill>
                  <a:prstClr val="black"/>
                </a:solidFill>
                <a:latin typeface="微软雅黑" pitchFamily="34" charset="-122"/>
                <a:ea typeface="微软雅黑" pitchFamily="34" charset="-122"/>
              </a:rPr>
              <a:t>原告对被告的侵权网页予以取证，通过区块链存储电子数据的方式证明数据完整性以及未被篡改。</a:t>
            </a:r>
            <a:endParaRPr lang="en-US" altLang="zh-CN" sz="2300" dirty="0">
              <a:solidFill>
                <a:prstClr val="black"/>
              </a:solidFill>
              <a:latin typeface="微软雅黑" pitchFamily="34" charset="-122"/>
              <a:ea typeface="微软雅黑" pitchFamily="34" charset="-122"/>
            </a:endParaRPr>
          </a:p>
        </p:txBody>
      </p:sp>
      <p:pic>
        <p:nvPicPr>
          <p:cNvPr id="1026" name="Picture 2" descr="https://upload-images.jianshu.io/upload_images/1190574-4f1ef10f3bab1098.png?imageMogr2/auto-orient/"/>
          <p:cNvPicPr>
            <a:picLocks noChangeAspect="1" noChangeArrowheads="1"/>
          </p:cNvPicPr>
          <p:nvPr/>
        </p:nvPicPr>
        <p:blipFill rotWithShape="1">
          <a:blip r:embed="rId2">
            <a:extLst>
              <a:ext uri="{28A0092B-C50C-407E-A947-70E740481C1C}">
                <a14:useLocalDpi xmlns:a14="http://schemas.microsoft.com/office/drawing/2010/main" val="0"/>
              </a:ext>
            </a:extLst>
          </a:blip>
          <a:srcRect l="4630" t="15362" r="43798" b="62124"/>
          <a:stretch>
            <a:fillRect/>
          </a:stretch>
        </p:blipFill>
        <p:spPr bwMode="auto">
          <a:xfrm>
            <a:off x="1061251" y="4253456"/>
            <a:ext cx="7223362" cy="1811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353105" y="81643"/>
            <a:ext cx="6858000" cy="832757"/>
          </a:xfrm>
        </p:spPr>
        <p:txBody>
          <a:bodyPr/>
          <a:lstStyle/>
          <a:p>
            <a:r>
              <a:rPr lang="zh-CN" altLang="en-US" dirty="0"/>
              <a:t>其他应用：区块链</a:t>
            </a:r>
            <a:r>
              <a:rPr lang="en-US" altLang="zh-CN" dirty="0"/>
              <a:t>+</a:t>
            </a:r>
            <a:r>
              <a:rPr lang="zh-CN" altLang="en-US" dirty="0"/>
              <a:t>数字政府</a:t>
            </a:r>
          </a:p>
        </p:txBody>
      </p:sp>
      <p:sp>
        <p:nvSpPr>
          <p:cNvPr id="3" name="内容占位符 2"/>
          <p:cNvSpPr txBox="1"/>
          <p:nvPr/>
        </p:nvSpPr>
        <p:spPr>
          <a:xfrm>
            <a:off x="470808" y="1143000"/>
            <a:ext cx="8350464" cy="4179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750" lvl="1" indent="-285750">
              <a:lnSpc>
                <a:spcPct val="120000"/>
              </a:lnSpc>
              <a:spcBef>
                <a:spcPts val="1000"/>
              </a:spcBef>
              <a:buClr>
                <a:srgbClr val="1D692B"/>
              </a:buClr>
              <a:buFont typeface="Wingdings" panose="05000000000000000000" pitchFamily="2" charset="2"/>
              <a:buChar char="n"/>
            </a:pPr>
            <a:r>
              <a:rPr lang="zh-CN" altLang="en-US" b="1" dirty="0">
                <a:solidFill>
                  <a:prstClr val="black"/>
                </a:solidFill>
                <a:latin typeface="微软雅黑" pitchFamily="34" charset="-122"/>
                <a:ea typeface="微软雅黑" pitchFamily="34" charset="-122"/>
              </a:rPr>
              <a:t>雄安新区</a:t>
            </a:r>
            <a:r>
              <a:rPr lang="en-US" altLang="zh-CN" b="1" dirty="0">
                <a:solidFill>
                  <a:prstClr val="black"/>
                </a:solidFill>
                <a:latin typeface="微软雅黑" pitchFamily="34" charset="-122"/>
                <a:ea typeface="微软雅黑" pitchFamily="34" charset="-122"/>
              </a:rPr>
              <a:t>——</a:t>
            </a:r>
            <a:r>
              <a:rPr lang="zh-CN" altLang="en-US" b="1" dirty="0">
                <a:solidFill>
                  <a:prstClr val="black"/>
                </a:solidFill>
                <a:latin typeface="微软雅黑" pitchFamily="34" charset="-122"/>
                <a:ea typeface="微软雅黑" pitchFamily="34" charset="-122"/>
              </a:rPr>
              <a:t>分包商融资：</a:t>
            </a:r>
            <a:endParaRPr lang="en-US" altLang="zh-CN" b="1" dirty="0">
              <a:solidFill>
                <a:prstClr val="black"/>
              </a:solidFill>
              <a:latin typeface="微软雅黑" pitchFamily="34" charset="-122"/>
              <a:ea typeface="微软雅黑" pitchFamily="34" charset="-122"/>
            </a:endParaRPr>
          </a:p>
          <a:p>
            <a:pPr marL="800100" lvl="2" indent="-342900">
              <a:lnSpc>
                <a:spcPct val="120000"/>
              </a:lnSpc>
              <a:spcBef>
                <a:spcPts val="1000"/>
              </a:spcBef>
              <a:buClr>
                <a:srgbClr val="1D692B"/>
              </a:buClr>
            </a:pPr>
            <a:r>
              <a:rPr lang="zh-CN" altLang="en-US" sz="2400" dirty="0">
                <a:solidFill>
                  <a:prstClr val="black"/>
                </a:solidFill>
                <a:latin typeface="微软雅黑" pitchFamily="34" charset="-122"/>
                <a:ea typeface="微软雅黑" pitchFamily="34" charset="-122"/>
              </a:rPr>
              <a:t>中交一航局</a:t>
            </a:r>
            <a:r>
              <a:rPr lang="en-US" altLang="zh-CN" sz="2400" dirty="0">
                <a:solidFill>
                  <a:prstClr val="black"/>
                </a:solidFill>
                <a:latin typeface="微软雅黑" pitchFamily="34" charset="-122"/>
                <a:ea typeface="微软雅黑" pitchFamily="34" charset="-122"/>
              </a:rPr>
              <a:t>-</a:t>
            </a:r>
            <a:r>
              <a:rPr lang="zh-CN" altLang="en-US" sz="2400" dirty="0">
                <a:solidFill>
                  <a:prstClr val="black"/>
                </a:solidFill>
                <a:latin typeface="微软雅黑" pitchFamily="34" charset="-122"/>
                <a:ea typeface="微软雅黑" pitchFamily="34" charset="-122"/>
              </a:rPr>
              <a:t>华夏银行</a:t>
            </a:r>
            <a:endParaRPr lang="en-US" altLang="zh-CN" sz="2400" dirty="0">
              <a:solidFill>
                <a:prstClr val="black"/>
              </a:solidFill>
              <a:latin typeface="微软雅黑" pitchFamily="34" charset="-122"/>
              <a:ea typeface="微软雅黑" pitchFamily="34" charset="-122"/>
            </a:endParaRPr>
          </a:p>
          <a:p>
            <a:pPr marL="800100" lvl="2" indent="-342900">
              <a:lnSpc>
                <a:spcPct val="120000"/>
              </a:lnSpc>
              <a:spcBef>
                <a:spcPts val="1000"/>
              </a:spcBef>
              <a:buClr>
                <a:srgbClr val="1D692B"/>
              </a:buClr>
            </a:pPr>
            <a:r>
              <a:rPr lang="zh-CN" altLang="en-US" sz="2400" dirty="0">
                <a:solidFill>
                  <a:prstClr val="black"/>
                </a:solidFill>
                <a:latin typeface="微软雅黑" pitchFamily="34" charset="-122"/>
                <a:ea typeface="微软雅黑" pitchFamily="34" charset="-122"/>
              </a:rPr>
              <a:t>该业务以项目业主信用为基础，利用区块链平台数据溯源、行为规范、资金管理等功能</a:t>
            </a:r>
            <a:endParaRPr lang="en-US" altLang="zh-CN" sz="2400" dirty="0">
              <a:solidFill>
                <a:prstClr val="black"/>
              </a:solidFill>
              <a:latin typeface="微软雅黑" pitchFamily="34" charset="-122"/>
              <a:ea typeface="微软雅黑" pitchFamily="34" charset="-122"/>
            </a:endParaRPr>
          </a:p>
          <a:p>
            <a:pPr marL="800100" lvl="2" indent="-342900">
              <a:lnSpc>
                <a:spcPct val="120000"/>
              </a:lnSpc>
              <a:spcBef>
                <a:spcPts val="1000"/>
              </a:spcBef>
              <a:buClr>
                <a:srgbClr val="1D692B"/>
              </a:buClr>
            </a:pPr>
            <a:r>
              <a:rPr lang="zh-CN" altLang="en-US" sz="2400" dirty="0">
                <a:solidFill>
                  <a:prstClr val="black"/>
                </a:solidFill>
                <a:latin typeface="微软雅黑" pitchFamily="34" charset="-122"/>
                <a:ea typeface="微软雅黑" pitchFamily="34" charset="-122"/>
              </a:rPr>
              <a:t>实现雄安新区基础设施建设项目的业主、总包商、各级分包商之间的合同签署、工程进度确认、资金支付、融资服务穿透式管理</a:t>
            </a:r>
            <a:endParaRPr lang="en-US" altLang="zh-CN" sz="2400" dirty="0">
              <a:solidFill>
                <a:prstClr val="black"/>
              </a:solidFill>
              <a:latin typeface="微软雅黑" pitchFamily="34" charset="-122"/>
              <a:ea typeface="微软雅黑"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236" y="4719917"/>
            <a:ext cx="3553655" cy="199949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a:t>
            </a:r>
            <a:r>
              <a:rPr lang="zh-CN" altLang="en-US" dirty="0"/>
              <a:t> </a:t>
            </a:r>
            <a:r>
              <a:rPr lang="en-US" altLang="zh-CN" dirty="0"/>
              <a:t>I</a:t>
            </a:r>
            <a:r>
              <a:rPr lang="zh-CN" altLang="en-US" dirty="0"/>
              <a:t> 的总结</a:t>
            </a:r>
          </a:p>
        </p:txBody>
      </p:sp>
      <p:sp>
        <p:nvSpPr>
          <p:cNvPr id="3" name="内容占位符 2"/>
          <p:cNvSpPr>
            <a:spLocks noGrp="1"/>
          </p:cNvSpPr>
          <p:nvPr>
            <p:ph idx="1"/>
          </p:nvPr>
        </p:nvSpPr>
        <p:spPr>
          <a:xfrm>
            <a:off x="412750" y="1056939"/>
            <a:ext cx="8318500" cy="5181600"/>
          </a:xfrm>
        </p:spPr>
        <p:txBody>
          <a:bodyPr/>
          <a:lstStyle/>
          <a:p>
            <a:pPr>
              <a:lnSpc>
                <a:spcPct val="150000"/>
              </a:lnSpc>
              <a:buFont typeface="Wingdings" panose="05000000000000000000" pitchFamily="2" charset="2"/>
              <a:buChar char="n"/>
            </a:pPr>
            <a:endParaRPr lang="en-US" altLang="zh-CN" dirty="0"/>
          </a:p>
          <a:p>
            <a:pPr>
              <a:lnSpc>
                <a:spcPct val="150000"/>
              </a:lnSpc>
              <a:buFont typeface="Wingdings" panose="05000000000000000000" pitchFamily="2" charset="2"/>
              <a:buChar char="n"/>
            </a:pPr>
            <a:r>
              <a:rPr lang="zh-CN" altLang="en-US" dirty="0"/>
              <a:t>通过技术手段解决信任问题，适用于</a:t>
            </a:r>
            <a:r>
              <a:rPr lang="zh-CN" altLang="en-US" dirty="0">
                <a:solidFill>
                  <a:srgbClr val="0432FF"/>
                </a:solidFill>
              </a:rPr>
              <a:t>互不信任</a:t>
            </a:r>
            <a:r>
              <a:rPr lang="zh-CN" altLang="en-US" dirty="0"/>
              <a:t>的</a:t>
            </a:r>
            <a:r>
              <a:rPr lang="zh-CN" altLang="en-US" dirty="0">
                <a:solidFill>
                  <a:srgbClr val="0432FF"/>
                </a:solidFill>
              </a:rPr>
              <a:t>多方进行协作</a:t>
            </a:r>
            <a:r>
              <a:rPr lang="zh-CN" altLang="en-US" dirty="0"/>
              <a:t>的场景</a:t>
            </a:r>
            <a:endParaRPr lang="en-US" altLang="zh-CN" dirty="0"/>
          </a:p>
          <a:p>
            <a:pPr>
              <a:lnSpc>
                <a:spcPct val="150000"/>
              </a:lnSpc>
              <a:buFont typeface="Wingdings" panose="05000000000000000000" pitchFamily="2" charset="2"/>
              <a:buChar char="n"/>
            </a:pPr>
            <a:r>
              <a:rPr lang="zh-CN" altLang="en-US" dirty="0">
                <a:solidFill>
                  <a:srgbClr val="0432FF"/>
                </a:solidFill>
              </a:rPr>
              <a:t>安全，可追溯，不可篡改</a:t>
            </a:r>
            <a:endParaRPr lang="en-US" altLang="zh-CN" dirty="0">
              <a:solidFill>
                <a:srgbClr val="0432FF"/>
              </a:solidFill>
            </a:endParaRPr>
          </a:p>
          <a:p>
            <a:pPr>
              <a:lnSpc>
                <a:spcPct val="150000"/>
              </a:lnSpc>
              <a:buFont typeface="Wingdings" panose="05000000000000000000" pitchFamily="2" charset="2"/>
              <a:buChar char="n"/>
            </a:pPr>
            <a:r>
              <a:rPr lang="zh-CN" altLang="en-US" dirty="0"/>
              <a:t>基于区块链的应用内嵌安全性及经济模型</a:t>
            </a:r>
            <a:endParaRPr lang="en-US" altLang="zh-CN" dirty="0"/>
          </a:p>
          <a:p>
            <a:pPr>
              <a:lnSpc>
                <a:spcPct val="150000"/>
              </a:lnSpc>
              <a:buFont typeface="Wingdings" panose="05000000000000000000" pitchFamily="2" charset="2"/>
              <a:buChar char="n"/>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9" name="Group 3"/>
          <p:cNvGraphicFramePr>
            <a:graphicFrameLocks noGrp="1"/>
          </p:cNvGraphicFramePr>
          <p:nvPr>
            <p:custDataLst>
              <p:tags r:id="rId1"/>
            </p:custDataLst>
          </p:nvPr>
        </p:nvGraphicFramePr>
        <p:xfrm>
          <a:off x="1473200" y="2722726"/>
          <a:ext cx="6096000" cy="1555571"/>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18223">
                <a:tc>
                  <a:txBody>
                    <a:bodyPr/>
                    <a:lstStyle>
                      <a:lvl1pPr>
                        <a:spcBef>
                          <a:spcPct val="20000"/>
                        </a:spcBef>
                        <a:defRPr sz="2800">
                          <a:solidFill>
                            <a:schemeClr val="tx1"/>
                          </a:solidFill>
                          <a:latin typeface="Calibri" panose="020F0502020204030204" pitchFamily="34" charset="0"/>
                          <a:ea typeface="宋体" charset="-122"/>
                        </a:defRPr>
                      </a:lvl1pPr>
                      <a:lvl2pPr marL="742950" indent="-285750">
                        <a:spcBef>
                          <a:spcPct val="20000"/>
                        </a:spcBef>
                        <a:defRPr sz="2400">
                          <a:solidFill>
                            <a:schemeClr val="tx1"/>
                          </a:solidFill>
                          <a:latin typeface="Calibri" panose="020F0502020204030204" pitchFamily="34" charset="0"/>
                          <a:ea typeface="宋体" charset="-122"/>
                        </a:defRPr>
                      </a:lvl2pPr>
                      <a:lvl3pPr marL="1143000" indent="-228600">
                        <a:spcBef>
                          <a:spcPct val="20000"/>
                        </a:spcBef>
                        <a:defRPr sz="2000">
                          <a:solidFill>
                            <a:schemeClr val="tx1"/>
                          </a:solidFill>
                          <a:latin typeface="Calibri" panose="020F0502020204030204" pitchFamily="34" charset="0"/>
                          <a:ea typeface="宋体" charset="-122"/>
                        </a:defRPr>
                      </a:lvl3pPr>
                      <a:lvl4pPr marL="1600200" indent="-228600">
                        <a:spcBef>
                          <a:spcPct val="20000"/>
                        </a:spcBef>
                        <a:defRPr>
                          <a:solidFill>
                            <a:schemeClr val="tx1"/>
                          </a:solidFill>
                          <a:latin typeface="Calibri" panose="020F0502020204030204" pitchFamily="34" charset="0"/>
                          <a:ea typeface="宋体" charset="-122"/>
                        </a:defRPr>
                      </a:lvl4pPr>
                      <a:lvl5pPr marL="2057400" indent="-228600">
                        <a:spcBef>
                          <a:spcPct val="20000"/>
                        </a:spcBef>
                        <a:defRPr>
                          <a:solidFill>
                            <a:schemeClr val="tx1"/>
                          </a:solidFill>
                          <a:latin typeface="Calibri" panose="020F0502020204030204" pitchFamily="34" charset="0"/>
                          <a:ea typeface="宋体"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pPr>
                      <a:r>
                        <a:rPr kumimoji="0" lang="en-US" altLang="zh-CN" sz="2800" b="1" i="0" u="none" strike="noStrike" cap="none" normalizeH="0" baseline="0" dirty="0">
                          <a:ln>
                            <a:noFill/>
                          </a:ln>
                          <a:solidFill>
                            <a:srgbClr val="FFFFFF"/>
                          </a:solidFill>
                          <a:effectLst/>
                          <a:latin typeface="微软雅黑" pitchFamily="34" charset="-122"/>
                          <a:ea typeface="微软雅黑" pitchFamily="34" charset="-122"/>
                        </a:rPr>
                        <a:t>Items</a:t>
                      </a:r>
                      <a:endParaRPr kumimoji="0" lang="zh-TW" altLang="en-US" sz="2800" b="1" i="0" u="none" strike="noStrike" cap="none" normalizeH="0" baseline="0" dirty="0">
                        <a:ln>
                          <a:noFill/>
                        </a:ln>
                        <a:solidFill>
                          <a:srgbClr val="FFFFFF"/>
                        </a:solidFill>
                        <a:effectLst/>
                        <a:latin typeface="微软雅黑" pitchFamily="34" charset="-122"/>
                        <a:ea typeface="微软雅黑" pitchFamily="34" charset="-122"/>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defRPr sz="2800">
                          <a:solidFill>
                            <a:schemeClr val="tx1"/>
                          </a:solidFill>
                          <a:latin typeface="Calibri" panose="020F0502020204030204" pitchFamily="34" charset="0"/>
                          <a:ea typeface="宋体" charset="-122"/>
                        </a:defRPr>
                      </a:lvl1pPr>
                      <a:lvl2pPr marL="742950" indent="-285750">
                        <a:spcBef>
                          <a:spcPct val="20000"/>
                        </a:spcBef>
                        <a:defRPr sz="2400">
                          <a:solidFill>
                            <a:schemeClr val="tx1"/>
                          </a:solidFill>
                          <a:latin typeface="Calibri" panose="020F0502020204030204" pitchFamily="34" charset="0"/>
                          <a:ea typeface="宋体" charset="-122"/>
                        </a:defRPr>
                      </a:lvl2pPr>
                      <a:lvl3pPr marL="1143000" indent="-228600">
                        <a:spcBef>
                          <a:spcPct val="20000"/>
                        </a:spcBef>
                        <a:defRPr sz="2000">
                          <a:solidFill>
                            <a:schemeClr val="tx1"/>
                          </a:solidFill>
                          <a:latin typeface="Calibri" panose="020F0502020204030204" pitchFamily="34" charset="0"/>
                          <a:ea typeface="宋体" charset="-122"/>
                        </a:defRPr>
                      </a:lvl3pPr>
                      <a:lvl4pPr marL="1600200" indent="-228600">
                        <a:spcBef>
                          <a:spcPct val="20000"/>
                        </a:spcBef>
                        <a:defRPr>
                          <a:solidFill>
                            <a:schemeClr val="tx1"/>
                          </a:solidFill>
                          <a:latin typeface="Calibri" panose="020F0502020204030204" pitchFamily="34" charset="0"/>
                          <a:ea typeface="宋体" charset="-122"/>
                        </a:defRPr>
                      </a:lvl4pPr>
                      <a:lvl5pPr marL="2057400" indent="-228600">
                        <a:spcBef>
                          <a:spcPct val="20000"/>
                        </a:spcBef>
                        <a:defRPr>
                          <a:solidFill>
                            <a:schemeClr val="tx1"/>
                          </a:solidFill>
                          <a:latin typeface="Calibri" panose="020F0502020204030204" pitchFamily="34" charset="0"/>
                          <a:ea typeface="宋体"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pPr>
                      <a:r>
                        <a:rPr kumimoji="0" lang="zh-TW" altLang="en-US" sz="2800" b="1" i="0" u="none" strike="noStrike" cap="none" normalizeH="0" baseline="0" dirty="0">
                          <a:ln>
                            <a:noFill/>
                          </a:ln>
                          <a:solidFill>
                            <a:srgbClr val="FFFFFF"/>
                          </a:solidFill>
                          <a:effectLst/>
                          <a:latin typeface="微软雅黑" pitchFamily="34" charset="-122"/>
                          <a:ea typeface="微软雅黑" pitchFamily="34" charset="-122"/>
                        </a:rPr>
                        <a:t>比例</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19176">
                <a:tc>
                  <a:txBody>
                    <a:bodyPr/>
                    <a:lstStyle>
                      <a:lvl1pPr>
                        <a:spcBef>
                          <a:spcPct val="20000"/>
                        </a:spcBef>
                        <a:defRPr sz="2800">
                          <a:solidFill>
                            <a:schemeClr val="tx1"/>
                          </a:solidFill>
                          <a:latin typeface="Calibri" panose="020F0502020204030204" pitchFamily="34" charset="0"/>
                          <a:ea typeface="宋体" charset="-122"/>
                        </a:defRPr>
                      </a:lvl1pPr>
                      <a:lvl2pPr marL="742950" indent="-285750">
                        <a:spcBef>
                          <a:spcPct val="20000"/>
                        </a:spcBef>
                        <a:defRPr sz="2400">
                          <a:solidFill>
                            <a:schemeClr val="tx1"/>
                          </a:solidFill>
                          <a:latin typeface="Calibri" panose="020F0502020204030204" pitchFamily="34" charset="0"/>
                          <a:ea typeface="宋体" charset="-122"/>
                        </a:defRPr>
                      </a:lvl2pPr>
                      <a:lvl3pPr marL="1143000" indent="-228600">
                        <a:spcBef>
                          <a:spcPct val="20000"/>
                        </a:spcBef>
                        <a:defRPr sz="2000">
                          <a:solidFill>
                            <a:schemeClr val="tx1"/>
                          </a:solidFill>
                          <a:latin typeface="Calibri" panose="020F0502020204030204" pitchFamily="34" charset="0"/>
                          <a:ea typeface="宋体" charset="-122"/>
                        </a:defRPr>
                      </a:lvl3pPr>
                      <a:lvl4pPr marL="1600200" indent="-228600">
                        <a:spcBef>
                          <a:spcPct val="20000"/>
                        </a:spcBef>
                        <a:defRPr>
                          <a:solidFill>
                            <a:schemeClr val="tx1"/>
                          </a:solidFill>
                          <a:latin typeface="Calibri" panose="020F0502020204030204" pitchFamily="34" charset="0"/>
                          <a:ea typeface="宋体" charset="-122"/>
                        </a:defRPr>
                      </a:lvl4pPr>
                      <a:lvl5pPr marL="2057400" indent="-228600">
                        <a:spcBef>
                          <a:spcPct val="20000"/>
                        </a:spcBef>
                        <a:defRPr>
                          <a:solidFill>
                            <a:schemeClr val="tx1"/>
                          </a:solidFill>
                          <a:latin typeface="Calibri" panose="020F0502020204030204" pitchFamily="34" charset="0"/>
                          <a:ea typeface="宋体"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pPr>
                      <a:r>
                        <a:rPr kumimoji="0" lang="zh-CN" altLang="en-US" sz="2800" b="1" i="0" u="none" strike="noStrike" cap="none" normalizeH="0" baseline="0" dirty="0">
                          <a:ln>
                            <a:noFill/>
                          </a:ln>
                          <a:solidFill>
                            <a:srgbClr val="000000"/>
                          </a:solidFill>
                          <a:effectLst/>
                          <a:latin typeface="微软雅黑" pitchFamily="34" charset="-122"/>
                          <a:ea typeface="微软雅黑" pitchFamily="34" charset="-122"/>
                        </a:rPr>
                        <a:t>平时分</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Calibri" panose="020F0502020204030204" pitchFamily="34" charset="0"/>
                          <a:ea typeface="宋体" charset="-122"/>
                        </a:defRPr>
                      </a:lvl1pPr>
                      <a:lvl2pPr marL="742950" indent="-285750">
                        <a:spcBef>
                          <a:spcPct val="20000"/>
                        </a:spcBef>
                        <a:defRPr sz="2400">
                          <a:solidFill>
                            <a:schemeClr val="tx1"/>
                          </a:solidFill>
                          <a:latin typeface="Calibri" panose="020F0502020204030204" pitchFamily="34" charset="0"/>
                          <a:ea typeface="宋体" charset="-122"/>
                        </a:defRPr>
                      </a:lvl2pPr>
                      <a:lvl3pPr marL="1143000" indent="-228600">
                        <a:spcBef>
                          <a:spcPct val="20000"/>
                        </a:spcBef>
                        <a:defRPr sz="2000">
                          <a:solidFill>
                            <a:schemeClr val="tx1"/>
                          </a:solidFill>
                          <a:latin typeface="Calibri" panose="020F0502020204030204" pitchFamily="34" charset="0"/>
                          <a:ea typeface="宋体" charset="-122"/>
                        </a:defRPr>
                      </a:lvl3pPr>
                      <a:lvl4pPr marL="1600200" indent="-228600">
                        <a:spcBef>
                          <a:spcPct val="20000"/>
                        </a:spcBef>
                        <a:defRPr>
                          <a:solidFill>
                            <a:schemeClr val="tx1"/>
                          </a:solidFill>
                          <a:latin typeface="Calibri" panose="020F0502020204030204" pitchFamily="34" charset="0"/>
                          <a:ea typeface="宋体" charset="-122"/>
                        </a:defRPr>
                      </a:lvl4pPr>
                      <a:lvl5pPr marL="2057400" indent="-228600">
                        <a:spcBef>
                          <a:spcPct val="20000"/>
                        </a:spcBef>
                        <a:defRPr>
                          <a:solidFill>
                            <a:schemeClr val="tx1"/>
                          </a:solidFill>
                          <a:latin typeface="Calibri" panose="020F0502020204030204" pitchFamily="34" charset="0"/>
                          <a:ea typeface="宋体"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pPr>
                      <a:r>
                        <a:rPr kumimoji="0" lang="en-US" altLang="zh-CN" sz="2800" b="1" i="0" u="none" strike="noStrike" cap="none" normalizeH="0" baseline="0" dirty="0">
                          <a:ln>
                            <a:noFill/>
                          </a:ln>
                          <a:solidFill>
                            <a:srgbClr val="000000"/>
                          </a:solidFill>
                          <a:effectLst/>
                          <a:latin typeface="微软雅黑" pitchFamily="34" charset="-122"/>
                          <a:ea typeface="微软雅黑" pitchFamily="34" charset="-122"/>
                        </a:rPr>
                        <a:t>40%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59112">
                <a:tc>
                  <a:txBody>
                    <a:bodyPr/>
                    <a:lstStyle>
                      <a:lvl1pPr>
                        <a:spcBef>
                          <a:spcPct val="20000"/>
                        </a:spcBef>
                        <a:defRPr sz="2800">
                          <a:solidFill>
                            <a:schemeClr val="tx1"/>
                          </a:solidFill>
                          <a:latin typeface="Calibri" panose="020F0502020204030204" pitchFamily="34" charset="0"/>
                          <a:ea typeface="宋体" charset="-122"/>
                        </a:defRPr>
                      </a:lvl1pPr>
                      <a:lvl2pPr marL="742950" indent="-285750">
                        <a:spcBef>
                          <a:spcPct val="20000"/>
                        </a:spcBef>
                        <a:defRPr sz="2400">
                          <a:solidFill>
                            <a:schemeClr val="tx1"/>
                          </a:solidFill>
                          <a:latin typeface="Calibri" panose="020F0502020204030204" pitchFamily="34" charset="0"/>
                          <a:ea typeface="宋体" charset="-122"/>
                        </a:defRPr>
                      </a:lvl2pPr>
                      <a:lvl3pPr marL="1143000" indent="-228600">
                        <a:spcBef>
                          <a:spcPct val="20000"/>
                        </a:spcBef>
                        <a:defRPr sz="2000">
                          <a:solidFill>
                            <a:schemeClr val="tx1"/>
                          </a:solidFill>
                          <a:latin typeface="Calibri" panose="020F0502020204030204" pitchFamily="34" charset="0"/>
                          <a:ea typeface="宋体" charset="-122"/>
                        </a:defRPr>
                      </a:lvl3pPr>
                      <a:lvl4pPr marL="1600200" indent="-228600">
                        <a:spcBef>
                          <a:spcPct val="20000"/>
                        </a:spcBef>
                        <a:defRPr>
                          <a:solidFill>
                            <a:schemeClr val="tx1"/>
                          </a:solidFill>
                          <a:latin typeface="Calibri" panose="020F0502020204030204" pitchFamily="34" charset="0"/>
                          <a:ea typeface="宋体" charset="-122"/>
                        </a:defRPr>
                      </a:lvl4pPr>
                      <a:lvl5pPr marL="2057400" indent="-228600">
                        <a:spcBef>
                          <a:spcPct val="20000"/>
                        </a:spcBef>
                        <a:defRPr>
                          <a:solidFill>
                            <a:schemeClr val="tx1"/>
                          </a:solidFill>
                          <a:latin typeface="Calibri" panose="020F0502020204030204" pitchFamily="34" charset="0"/>
                          <a:ea typeface="宋体"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pPr>
                      <a:r>
                        <a:rPr kumimoji="0" lang="en-US" altLang="zh-CN" sz="2800" b="1" i="0" u="none" strike="noStrike" cap="none" normalizeH="0" baseline="0" dirty="0">
                          <a:ln>
                            <a:noFill/>
                          </a:ln>
                          <a:solidFill>
                            <a:srgbClr val="000000"/>
                          </a:solidFill>
                          <a:effectLst/>
                          <a:latin typeface="微软雅黑" pitchFamily="34" charset="-122"/>
                          <a:ea typeface="微软雅黑" pitchFamily="34" charset="-122"/>
                        </a:rPr>
                        <a:t>Final</a:t>
                      </a:r>
                      <a:r>
                        <a:rPr kumimoji="0" lang="zh-CN" altLang="en-US" sz="2800" b="1" i="0" u="none" strike="noStrike" cap="none" normalizeH="0" baseline="0" dirty="0">
                          <a:ln>
                            <a:noFill/>
                          </a:ln>
                          <a:solidFill>
                            <a:srgbClr val="000000"/>
                          </a:solidFill>
                          <a:effectLst/>
                          <a:latin typeface="微软雅黑" pitchFamily="34" charset="-122"/>
                          <a:ea typeface="微软雅黑" pitchFamily="34" charset="-122"/>
                        </a:rPr>
                        <a:t> </a:t>
                      </a:r>
                      <a:r>
                        <a:rPr kumimoji="0" lang="en-US" altLang="zh-CN" sz="2800" b="1" i="0" u="none" strike="noStrike" cap="none" normalizeH="0" baseline="0" dirty="0">
                          <a:ln>
                            <a:noFill/>
                          </a:ln>
                          <a:solidFill>
                            <a:srgbClr val="000000"/>
                          </a:solidFill>
                          <a:effectLst/>
                          <a:latin typeface="微软雅黑" pitchFamily="34" charset="-122"/>
                          <a:ea typeface="微软雅黑" pitchFamily="34" charset="-122"/>
                        </a:rPr>
                        <a:t>Test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Calibri" panose="020F0502020204030204" pitchFamily="34" charset="0"/>
                          <a:ea typeface="宋体" charset="-122"/>
                        </a:defRPr>
                      </a:lvl1pPr>
                      <a:lvl2pPr marL="742950" indent="-285750">
                        <a:spcBef>
                          <a:spcPct val="20000"/>
                        </a:spcBef>
                        <a:defRPr sz="2400">
                          <a:solidFill>
                            <a:schemeClr val="tx1"/>
                          </a:solidFill>
                          <a:latin typeface="Calibri" panose="020F0502020204030204" pitchFamily="34" charset="0"/>
                          <a:ea typeface="宋体" charset="-122"/>
                        </a:defRPr>
                      </a:lvl2pPr>
                      <a:lvl3pPr marL="1143000" indent="-228600">
                        <a:spcBef>
                          <a:spcPct val="20000"/>
                        </a:spcBef>
                        <a:defRPr sz="2000">
                          <a:solidFill>
                            <a:schemeClr val="tx1"/>
                          </a:solidFill>
                          <a:latin typeface="Calibri" panose="020F0502020204030204" pitchFamily="34" charset="0"/>
                          <a:ea typeface="宋体" charset="-122"/>
                        </a:defRPr>
                      </a:lvl3pPr>
                      <a:lvl4pPr marL="1600200" indent="-228600">
                        <a:spcBef>
                          <a:spcPct val="20000"/>
                        </a:spcBef>
                        <a:defRPr>
                          <a:solidFill>
                            <a:schemeClr val="tx1"/>
                          </a:solidFill>
                          <a:latin typeface="Calibri" panose="020F0502020204030204" pitchFamily="34" charset="0"/>
                          <a:ea typeface="宋体" charset="-122"/>
                        </a:defRPr>
                      </a:lvl4pPr>
                      <a:lvl5pPr marL="2057400" indent="-228600">
                        <a:spcBef>
                          <a:spcPct val="20000"/>
                        </a:spcBef>
                        <a:defRPr>
                          <a:solidFill>
                            <a:schemeClr val="tx1"/>
                          </a:solidFill>
                          <a:latin typeface="Calibri" panose="020F0502020204030204" pitchFamily="34" charset="0"/>
                          <a:ea typeface="宋体"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panose="020F0502020204030204"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pPr>
                      <a:r>
                        <a:rPr kumimoji="0" lang="en-US" altLang="zh-CN" sz="2800" b="1" i="0" u="none" strike="noStrike" cap="none" normalizeH="0" baseline="0" dirty="0">
                          <a:ln>
                            <a:noFill/>
                          </a:ln>
                          <a:solidFill>
                            <a:srgbClr val="000000"/>
                          </a:solidFill>
                          <a:effectLst/>
                          <a:latin typeface="微软雅黑" pitchFamily="34" charset="-122"/>
                          <a:ea typeface="微软雅黑" pitchFamily="34" charset="-122"/>
                        </a:rPr>
                        <a:t>60%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4" name="标题 1"/>
          <p:cNvSpPr txBox="1"/>
          <p:nvPr/>
        </p:nvSpPr>
        <p:spPr bwMode="auto">
          <a:xfrm>
            <a:off x="381000" y="152400"/>
            <a:ext cx="82804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j-cs"/>
              </a:rPr>
              <a:t>成绩评定</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380009"/>
            <a:ext cx="9144000" cy="2160105"/>
          </a:xfrm>
        </p:spPr>
        <p:txBody>
          <a:bodyPr>
            <a:noAutofit/>
          </a:bodyPr>
          <a:lstStyle/>
          <a:p>
            <a:pPr algn="ctr">
              <a:lnSpc>
                <a:spcPct val="150000"/>
              </a:lnSpc>
            </a:pPr>
            <a:r>
              <a:rPr lang="en-US" altLang="zh-CN" sz="4800" dirty="0">
                <a:latin typeface="微软雅黑" pitchFamily="34" charset="-122"/>
                <a:ea typeface="微软雅黑" pitchFamily="34" charset="-122"/>
              </a:rPr>
              <a:t>Section</a:t>
            </a:r>
            <a:r>
              <a:rPr lang="zh-CN" altLang="en-US" sz="4800" dirty="0">
                <a:latin typeface="微软雅黑" pitchFamily="34" charset="-122"/>
                <a:ea typeface="微软雅黑" pitchFamily="34" charset="-122"/>
              </a:rPr>
              <a:t> </a:t>
            </a:r>
            <a:r>
              <a:rPr lang="en-US" altLang="zh-CN" sz="4800" dirty="0">
                <a:latin typeface="微软雅黑" pitchFamily="34" charset="-122"/>
                <a:ea typeface="微软雅黑" pitchFamily="34" charset="-122"/>
              </a:rPr>
              <a:t>II:</a:t>
            </a:r>
            <a:r>
              <a:rPr lang="zh-CN" altLang="en-US" sz="4800" dirty="0">
                <a:latin typeface="微软雅黑" pitchFamily="34" charset="-122"/>
                <a:ea typeface="微软雅黑" pitchFamily="34" charset="-122"/>
              </a:rPr>
              <a:t> 比特币前传 </a:t>
            </a:r>
            <a:br>
              <a:rPr lang="en-US" altLang="zh-CN" sz="4800" dirty="0">
                <a:latin typeface="微软雅黑" pitchFamily="34" charset="-122"/>
                <a:ea typeface="微软雅黑" pitchFamily="34" charset="-122"/>
              </a:rPr>
            </a:br>
            <a:r>
              <a:rPr lang="zh-CN" altLang="en-US" sz="4800" dirty="0">
                <a:solidFill>
                  <a:srgbClr val="C00000"/>
                </a:solidFill>
                <a:latin typeface="微软雅黑" pitchFamily="34" charset="-122"/>
                <a:ea typeface="微软雅黑" pitchFamily="34" charset="-122"/>
              </a:rPr>
              <a:t>通向 </a:t>
            </a:r>
            <a:r>
              <a:rPr lang="en-US" altLang="zh-CN" sz="4800" dirty="0">
                <a:solidFill>
                  <a:srgbClr val="C00000"/>
                </a:solidFill>
                <a:latin typeface="微软雅黑" pitchFamily="34" charset="-122"/>
                <a:ea typeface="微软雅黑" pitchFamily="34" charset="-122"/>
              </a:rPr>
              <a:t>Bitcoin</a:t>
            </a:r>
            <a:r>
              <a:rPr lang="zh-CN" altLang="en-US" sz="4800" dirty="0">
                <a:solidFill>
                  <a:srgbClr val="C00000"/>
                </a:solidFill>
                <a:latin typeface="微软雅黑" pitchFamily="34" charset="-122"/>
                <a:ea typeface="微软雅黑" pitchFamily="34" charset="-122"/>
              </a:rPr>
              <a:t> 之路</a:t>
            </a:r>
            <a:endParaRPr lang="zh-CN" altLang="en-US" sz="4000" b="0" dirty="0">
              <a:solidFill>
                <a:srgbClr val="C00000"/>
              </a:solidFill>
              <a:latin typeface="微软雅黑" pitchFamily="34" charset="-122"/>
              <a:ea typeface="微软雅黑" pitchFamily="34"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56" y="157863"/>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cstate="print"/>
          <a:srcRect l="4245" r="-1"/>
          <a:stretch>
            <a:fillRect/>
          </a:stretch>
        </p:blipFill>
        <p:spPr>
          <a:xfrm>
            <a:off x="6232135" y="29427"/>
            <a:ext cx="1891145" cy="876061"/>
          </a:xfrm>
          <a:prstGeom prst="rect">
            <a:avLst/>
          </a:prstGeom>
        </p:spPr>
      </p:pic>
      <p:sp>
        <p:nvSpPr>
          <p:cNvPr id="2" name="Subtitle 1"/>
          <p:cNvSpPr>
            <a:spLocks noGrp="1"/>
          </p:cNvSpPr>
          <p:nvPr>
            <p:ph type="subTitle" idx="1"/>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Does</a:t>
            </a:r>
            <a:r>
              <a:rPr lang="zh-CN" altLang="en-US" dirty="0"/>
              <a:t> </a:t>
            </a:r>
            <a:r>
              <a:rPr lang="en-US" altLang="zh-CN" dirty="0"/>
              <a:t>Bitcoin</a:t>
            </a:r>
            <a:r>
              <a:rPr lang="zh-CN" altLang="en-US" dirty="0"/>
              <a:t> </a:t>
            </a:r>
            <a:r>
              <a:rPr lang="en-US" altLang="zh-CN" dirty="0"/>
              <a:t>matter?</a:t>
            </a:r>
            <a:endParaRPr lang="en-US" dirty="0"/>
          </a:p>
        </p:txBody>
      </p:sp>
      <p:sp>
        <p:nvSpPr>
          <p:cNvPr id="3" name="Content Placeholder 2"/>
          <p:cNvSpPr>
            <a:spLocks noGrp="1"/>
          </p:cNvSpPr>
          <p:nvPr>
            <p:ph idx="1"/>
          </p:nvPr>
        </p:nvSpPr>
        <p:spPr/>
        <p:txBody>
          <a:bodyPr/>
          <a:lstStyle/>
          <a:p>
            <a:r>
              <a:rPr lang="zh-CN" altLang="en-US" dirty="0"/>
              <a:t>为什么要从比特币讲起？</a:t>
            </a:r>
            <a:endParaRPr lang="en-US" altLang="zh-CN" dirty="0"/>
          </a:p>
          <a:p>
            <a:r>
              <a:rPr lang="zh-CN" altLang="en-US" dirty="0"/>
              <a:t>跟区块链什么关系？</a:t>
            </a:r>
            <a:endParaRPr lang="en-US" dirty="0"/>
          </a:p>
        </p:txBody>
      </p:sp>
      <p:sp>
        <p:nvSpPr>
          <p:cNvPr id="4" name="TextBox 3"/>
          <p:cNvSpPr txBox="1"/>
          <p:nvPr/>
        </p:nvSpPr>
        <p:spPr>
          <a:xfrm>
            <a:off x="950214" y="2619285"/>
            <a:ext cx="5232523" cy="1200329"/>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dirty="0"/>
              <a:t>区块链随着比特币的出现而面世；</a:t>
            </a:r>
            <a:endParaRPr lang="en-US" altLang="zh-CN" sz="2400" dirty="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zh-CN" altLang="en-US" sz="2400" dirty="0"/>
              <a:t>区块链是载体</a:t>
            </a:r>
            <a:r>
              <a:rPr lang="en-US" altLang="zh-CN" sz="2400" dirty="0"/>
              <a:t>/</a:t>
            </a:r>
            <a:r>
              <a:rPr lang="zh-CN" altLang="en-US" sz="2400" dirty="0"/>
              <a:t>平台，比特币是产品</a:t>
            </a:r>
            <a:endParaRPr lang="en-US" sz="24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2827" y="1737360"/>
            <a:ext cx="1239620" cy="123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lockchain and distributed ledger technologies - Blockru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809" y="4491217"/>
            <a:ext cx="6111512" cy="1872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a:t>
            </a:r>
            <a:r>
              <a:rPr lang="zh-CN" altLang="en-US" dirty="0"/>
              <a:t> </a:t>
            </a:r>
            <a:r>
              <a:rPr lang="en-US" altLang="zh-CN" dirty="0"/>
              <a:t>are</a:t>
            </a:r>
            <a:r>
              <a:rPr lang="zh-CN" altLang="en-US" dirty="0"/>
              <a:t> </a:t>
            </a:r>
            <a:r>
              <a:rPr lang="en-US" altLang="zh-CN" dirty="0"/>
              <a:t>there</a:t>
            </a:r>
            <a:r>
              <a:rPr lang="zh-CN" altLang="en-US" dirty="0"/>
              <a:t> </a:t>
            </a:r>
            <a:r>
              <a:rPr lang="en-US" altLang="zh-CN" dirty="0"/>
              <a:t>before</a:t>
            </a:r>
            <a:r>
              <a:rPr lang="zh-CN" altLang="en-US" dirty="0"/>
              <a:t> </a:t>
            </a:r>
            <a:r>
              <a:rPr lang="en-US" altLang="zh-CN" dirty="0"/>
              <a:t>Bitcoin?</a:t>
            </a:r>
            <a:endParaRPr lang="en-US" dirty="0"/>
          </a:p>
        </p:txBody>
      </p:sp>
      <p:sp>
        <p:nvSpPr>
          <p:cNvPr id="3" name="Content Placeholder 2"/>
          <p:cNvSpPr>
            <a:spLocks noGrp="1"/>
          </p:cNvSpPr>
          <p:nvPr>
            <p:ph idx="1"/>
          </p:nvPr>
        </p:nvSpPr>
        <p:spPr/>
        <p:txBody>
          <a:bodyPr/>
          <a:lstStyle/>
          <a:p>
            <a:endParaRPr lang="en-US" altLang="zh-CN" dirty="0"/>
          </a:p>
          <a:p>
            <a:r>
              <a:rPr lang="zh-CN" altLang="en-US" dirty="0"/>
              <a:t>货币的历史</a:t>
            </a:r>
            <a:endParaRPr lang="en-US" altLang="zh-CN" dirty="0"/>
          </a:p>
          <a:p>
            <a:pPr lvl="1"/>
            <a:r>
              <a:rPr lang="zh-CN" altLang="en-US" dirty="0"/>
              <a:t>历史上，很多种货币：黄金、金属币、纸币、电子现金、信用卡，</a:t>
            </a:r>
            <a:r>
              <a:rPr lang="en-US" altLang="zh-CN" dirty="0"/>
              <a:t>PayPal</a:t>
            </a:r>
          </a:p>
          <a:p>
            <a:pPr lvl="1"/>
            <a:r>
              <a:rPr lang="zh-CN" altLang="en-US" dirty="0"/>
              <a:t>经验教训</a:t>
            </a:r>
            <a:endParaRPr lang="en-US" altLang="zh-CN" dirty="0"/>
          </a:p>
          <a:p>
            <a:pPr lvl="1"/>
            <a:r>
              <a:rPr lang="zh-CN" altLang="en-US" dirty="0"/>
              <a:t>理解为何</a:t>
            </a:r>
            <a:r>
              <a:rPr lang="en-US" altLang="zh-CN" dirty="0"/>
              <a:t>Bitcoin</a:t>
            </a:r>
            <a:r>
              <a:rPr lang="zh-CN" altLang="en-US" dirty="0"/>
              <a:t>会出现</a:t>
            </a:r>
            <a:endParaRPr lang="en-US" altLang="zh-CN" dirty="0"/>
          </a:p>
          <a:p>
            <a:endParaRPr lang="en-US" altLang="zh-CN" dirty="0"/>
          </a:p>
        </p:txBody>
      </p:sp>
      <p:pic>
        <p:nvPicPr>
          <p:cNvPr id="4" name="Picture 6" descr="Image result for paypa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47" t="26614" r="8694" b="22973"/>
          <a:stretch>
            <a:fillRect/>
          </a:stretch>
        </p:blipFill>
        <p:spPr bwMode="auto">
          <a:xfrm>
            <a:off x="6812688" y="2900362"/>
            <a:ext cx="1564254" cy="446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银行卡"/>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3960" y="3733800"/>
            <a:ext cx="1482982" cy="9495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396875" y="228600"/>
            <a:ext cx="8280400" cy="533400"/>
          </a:xfrm>
        </p:spPr>
        <p:txBody>
          <a:bodyPr/>
          <a:lstStyle/>
          <a:p>
            <a:r>
              <a:rPr lang="en-US" altLang="zh-CN" sz="2800" dirty="0"/>
              <a:t>Revisit</a:t>
            </a:r>
            <a:r>
              <a:rPr lang="zh-CN" altLang="en-US" sz="2800" dirty="0"/>
              <a:t> 传统金融体系</a:t>
            </a:r>
            <a:r>
              <a:rPr lang="en-US" altLang="zh-CN" sz="2800" dirty="0"/>
              <a:t>—</a:t>
            </a:r>
            <a:r>
              <a:rPr lang="zh-CN" altLang="en-US" sz="2800" dirty="0"/>
              <a:t>货币发展</a:t>
            </a:r>
          </a:p>
        </p:txBody>
      </p:sp>
      <p:sp>
        <p:nvSpPr>
          <p:cNvPr id="9" name="内容占位符 8"/>
          <p:cNvSpPr>
            <a:spLocks noGrp="1"/>
          </p:cNvSpPr>
          <p:nvPr>
            <p:ph idx="4294967295"/>
          </p:nvPr>
        </p:nvSpPr>
        <p:spPr/>
        <p:txBody>
          <a:bodyPr/>
          <a:lstStyle/>
          <a:p>
            <a:pPr marL="0" indent="0">
              <a:buFont typeface="Monotype Sorts" pitchFamily="2" charset="2"/>
              <a:buNone/>
            </a:pPr>
            <a:endParaRPr lang="en-US" altLang="zh-CN" sz="2400" dirty="0"/>
          </a:p>
          <a:p>
            <a:pPr marL="0" indent="0">
              <a:buFont typeface="Monotype Sorts" pitchFamily="2" charset="2"/>
              <a:buNone/>
            </a:pPr>
            <a:r>
              <a:rPr lang="zh-CN" altLang="en-US" b="1" dirty="0"/>
              <a:t>以物易物时代</a:t>
            </a:r>
            <a:endParaRPr lang="en-US" altLang="zh-CN" dirty="0"/>
          </a:p>
          <a:p>
            <a:pPr marL="0" indent="0">
              <a:lnSpc>
                <a:spcPct val="150000"/>
              </a:lnSpc>
              <a:buFont typeface="Wingdings" panose="05000000000000000000" pitchFamily="2" charset="2"/>
              <a:buChar char="l"/>
            </a:pPr>
            <a:r>
              <a:rPr lang="zh-CN" altLang="en-US" sz="2400" dirty="0"/>
              <a:t> 贸易规模小</a:t>
            </a:r>
          </a:p>
          <a:p>
            <a:pPr marL="0" indent="0">
              <a:lnSpc>
                <a:spcPct val="150000"/>
              </a:lnSpc>
              <a:buFont typeface="Wingdings" panose="05000000000000000000" pitchFamily="2" charset="2"/>
              <a:buChar char="l"/>
            </a:pPr>
            <a:r>
              <a:rPr lang="zh-CN" altLang="en-US" sz="2400" dirty="0"/>
              <a:t> 无统一货币</a:t>
            </a:r>
          </a:p>
          <a:p>
            <a:pPr marL="0" indent="0">
              <a:lnSpc>
                <a:spcPct val="150000"/>
              </a:lnSpc>
              <a:buFont typeface="Wingdings" panose="05000000000000000000" pitchFamily="2" charset="2"/>
              <a:buChar char="l"/>
            </a:pPr>
            <a:r>
              <a:rPr lang="zh-CN" altLang="en-US" sz="2400" dirty="0"/>
              <a:t> 以物易物</a:t>
            </a:r>
          </a:p>
          <a:p>
            <a:pPr marL="0" indent="0">
              <a:lnSpc>
                <a:spcPct val="150000"/>
              </a:lnSpc>
              <a:buFont typeface="Wingdings" panose="05000000000000000000" pitchFamily="2" charset="2"/>
              <a:buChar char="l"/>
            </a:pPr>
            <a:r>
              <a:rPr lang="zh-CN" altLang="en-US" sz="2400" dirty="0"/>
              <a:t> 限制</a:t>
            </a:r>
            <a:endParaRPr lang="en-US" altLang="zh-CN" dirty="0"/>
          </a:p>
          <a:p>
            <a:pPr marL="850900" lvl="1">
              <a:buFont typeface="Wingdings" panose="05000000000000000000" pitchFamily="2" charset="2"/>
              <a:buChar char="§"/>
            </a:pPr>
            <a:r>
              <a:rPr lang="zh-CN" altLang="en-US" sz="2400" dirty="0"/>
              <a:t>时机</a:t>
            </a:r>
            <a:endParaRPr lang="en-US" altLang="zh-CN" sz="2400" dirty="0"/>
          </a:p>
          <a:p>
            <a:pPr marL="850900" lvl="1">
              <a:buFont typeface="Wingdings" panose="05000000000000000000" pitchFamily="2" charset="2"/>
              <a:buChar char="§"/>
            </a:pPr>
            <a:r>
              <a:rPr lang="zh-CN" altLang="en-US" sz="2400" dirty="0"/>
              <a:t>市场规模</a:t>
            </a:r>
            <a:endParaRPr lang="en-US" altLang="zh-CN" sz="2400" dirty="0"/>
          </a:p>
        </p:txBody>
      </p:sp>
      <p:pic>
        <p:nvPicPr>
          <p:cNvPr id="7475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1281319"/>
            <a:ext cx="565626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ular Callout 1"/>
          <p:cNvSpPr/>
          <p:nvPr/>
        </p:nvSpPr>
        <p:spPr bwMode="auto">
          <a:xfrm>
            <a:off x="3723862" y="3761346"/>
            <a:ext cx="4121426" cy="1039959"/>
          </a:xfrm>
          <a:prstGeom prst="wedgeRoundRectCallout">
            <a:avLst>
              <a:gd name="adj1" fmla="val -7971"/>
              <a:gd name="adj2" fmla="val -68918"/>
              <a:gd name="adj3" fmla="val 16667"/>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Arial" panose="020B0604020202090204" pitchFamily="34" charset="0"/>
              </a:rPr>
              <a:t>当且仅当：双方恰好需要对方的</a:t>
            </a:r>
            <a:r>
              <a:rPr kumimoji="0" lang="zh-CN" altLang="en-US" sz="2600" b="1" i="0" u="none" strike="noStrike" cap="none" normalizeH="0" baseline="0">
                <a:ln>
                  <a:noFill/>
                </a:ln>
                <a:solidFill>
                  <a:schemeClr val="tx1"/>
                </a:solidFill>
                <a:effectLst/>
                <a:latin typeface="Arial" panose="020B0604020202090204" pitchFamily="34" charset="0"/>
              </a:rPr>
              <a:t>物品！</a:t>
            </a:r>
            <a:endParaRPr kumimoji="0" lang="en-US" sz="2600" b="1" i="0" u="none" strike="noStrike" cap="none" normalizeH="0" baseline="0" dirty="0">
              <a:ln>
                <a:noFill/>
              </a:ln>
              <a:solidFill>
                <a:schemeClr val="tx1"/>
              </a:solidFill>
              <a:effectLst/>
              <a:latin typeface="Arial" panose="020B0604020202090204" pitchFamily="34" charset="0"/>
            </a:endParaRPr>
          </a:p>
        </p:txBody>
      </p:sp>
      <p:sp>
        <p:nvSpPr>
          <p:cNvPr id="6" name="Rounded Rectangular Callout 5"/>
          <p:cNvSpPr/>
          <p:nvPr/>
        </p:nvSpPr>
        <p:spPr bwMode="auto">
          <a:xfrm>
            <a:off x="3723862" y="5197092"/>
            <a:ext cx="4121426" cy="599398"/>
          </a:xfrm>
          <a:prstGeom prst="wedgeRoundRectCallout">
            <a:avLst>
              <a:gd name="adj1" fmla="val -11333"/>
              <a:gd name="adj2" fmla="val -87409"/>
              <a:gd name="adj3" fmla="val 16667"/>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Arial" panose="020B0604020202090204" pitchFamily="34" charset="0"/>
              </a:rPr>
              <a:t>否则</a:t>
            </a:r>
            <a:r>
              <a:rPr kumimoji="0" lang="zh-CN" altLang="en-US" sz="2600" b="1" i="0" u="none" strike="noStrike" cap="none" normalizeH="0" baseline="0" dirty="0">
                <a:ln>
                  <a:noFill/>
                </a:ln>
                <a:solidFill>
                  <a:schemeClr val="tx1"/>
                </a:solidFill>
                <a:effectLst/>
                <a:latin typeface="Arial" panose="020B0604020202090204" pitchFamily="34" charset="0"/>
              </a:rPr>
              <a:t>，如何解决？</a:t>
            </a:r>
            <a:endParaRPr kumimoji="0" lang="en-US" sz="2600" b="1"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396875" y="228600"/>
            <a:ext cx="8280400" cy="533400"/>
          </a:xfrm>
        </p:spPr>
        <p:txBody>
          <a:bodyPr/>
          <a:lstStyle/>
          <a:p>
            <a:r>
              <a:rPr lang="en-US" altLang="zh-CN" sz="2800" dirty="0"/>
              <a:t>Revisit</a:t>
            </a:r>
            <a:r>
              <a:rPr lang="zh-CN" altLang="en-US" sz="2800" dirty="0"/>
              <a:t> 传统金融体系</a:t>
            </a:r>
            <a:r>
              <a:rPr lang="en-US" altLang="zh-CN" sz="2800" dirty="0"/>
              <a:t>—</a:t>
            </a:r>
            <a:r>
              <a:rPr lang="zh-CN" altLang="en-US" sz="2800" dirty="0"/>
              <a:t>货币发展</a:t>
            </a:r>
          </a:p>
        </p:txBody>
      </p:sp>
      <p:sp>
        <p:nvSpPr>
          <p:cNvPr id="9" name="内容占位符 8"/>
          <p:cNvSpPr>
            <a:spLocks noGrp="1"/>
          </p:cNvSpPr>
          <p:nvPr>
            <p:ph idx="4294967295"/>
          </p:nvPr>
        </p:nvSpPr>
        <p:spPr/>
        <p:txBody>
          <a:bodyPr/>
          <a:lstStyle/>
          <a:p>
            <a:pPr marL="0" indent="0">
              <a:buFont typeface="Monotype Sorts" pitchFamily="2" charset="2"/>
              <a:buNone/>
            </a:pPr>
            <a:r>
              <a:rPr lang="zh-CN" altLang="en-US" b="1" dirty="0"/>
              <a:t>协调交易：</a:t>
            </a:r>
            <a:endParaRPr lang="zh-CN" altLang="en-US" sz="2400" dirty="0"/>
          </a:p>
          <a:p>
            <a:pPr marL="0" indent="0">
              <a:lnSpc>
                <a:spcPct val="150000"/>
              </a:lnSpc>
              <a:buFont typeface="Wingdings" panose="05000000000000000000" pitchFamily="2" charset="2"/>
              <a:buChar char="l"/>
            </a:pPr>
            <a:r>
              <a:rPr lang="zh-CN" altLang="en-US" sz="2400" dirty="0"/>
              <a:t> 信用</a:t>
            </a:r>
          </a:p>
          <a:p>
            <a:pPr marL="0" indent="0">
              <a:lnSpc>
                <a:spcPct val="150000"/>
              </a:lnSpc>
              <a:buFont typeface="Wingdings" panose="05000000000000000000" pitchFamily="2" charset="2"/>
              <a:buChar char="l"/>
            </a:pPr>
            <a:r>
              <a:rPr lang="zh-CN" altLang="en-US" sz="2400" dirty="0"/>
              <a:t> 现金</a:t>
            </a:r>
          </a:p>
        </p:txBody>
      </p:sp>
      <p:pic>
        <p:nvPicPr>
          <p:cNvPr id="1026" name="Picture 2" descr=" handbook to shopping in ancient Rome - HistoryExt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399" y="1372016"/>
            <a:ext cx="3274875" cy="244762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bwMode="auto">
          <a:xfrm>
            <a:off x="1570379" y="4418635"/>
            <a:ext cx="3443977" cy="1905965"/>
          </a:xfrm>
          <a:prstGeom prst="wedgeRoundRectCallout">
            <a:avLst>
              <a:gd name="adj1" fmla="val 57059"/>
              <a:gd name="adj2" fmla="val -26933"/>
              <a:gd name="adj3" fmla="val 16667"/>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600" b="1" dirty="0">
                <a:latin typeface="Arial" panose="020B0604020202090204" pitchFamily="34" charset="0"/>
              </a:rPr>
              <a:t>现金</a:t>
            </a:r>
            <a:r>
              <a:rPr kumimoji="0" lang="zh-CN" altLang="en-US" sz="2600" b="1" i="0" u="none" strike="noStrike" cap="none" normalizeH="0" baseline="0" dirty="0">
                <a:ln>
                  <a:noFill/>
                </a:ln>
                <a:solidFill>
                  <a:schemeClr val="tx1"/>
                </a:solidFill>
                <a:effectLst/>
                <a:latin typeface="Arial" panose="020B0604020202090204" pitchFamily="34" charset="0"/>
              </a:rPr>
              <a:t>：需要对方的物品，直接支付！</a:t>
            </a:r>
            <a:endParaRPr kumimoji="0" lang="en-US" altLang="zh-CN" sz="2600" b="1" i="0" u="none" strike="noStrike" cap="none" normalizeH="0" baseline="0" dirty="0">
              <a:ln>
                <a:noFill/>
              </a:ln>
              <a:solidFill>
                <a:schemeClr val="tx1"/>
              </a:solidFill>
              <a:effectLst/>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2600" b="1" dirty="0">
                <a:latin typeface="Arial" panose="020B0604020202090204" pitchFamily="34" charset="0"/>
              </a:rPr>
              <a:t>好处：交易按照任意顺序发生</a:t>
            </a:r>
            <a:endParaRPr kumimoji="0" lang="en-US" altLang="zh-CN" sz="2600" b="1" i="0" u="none" strike="noStrike" cap="none" normalizeH="0" baseline="0" dirty="0">
              <a:ln>
                <a:noFill/>
              </a:ln>
              <a:solidFill>
                <a:schemeClr val="tx1"/>
              </a:solidFill>
              <a:effectLst/>
              <a:latin typeface="Arial" panose="020B0604020202090204" pitchFamily="34" charset="0"/>
            </a:endParaRPr>
          </a:p>
        </p:txBody>
      </p:sp>
      <p:sp>
        <p:nvSpPr>
          <p:cNvPr id="10" name="Rounded Rectangular Callout 9"/>
          <p:cNvSpPr/>
          <p:nvPr/>
        </p:nvSpPr>
        <p:spPr bwMode="auto">
          <a:xfrm>
            <a:off x="1570380" y="2103367"/>
            <a:ext cx="3443977" cy="1716277"/>
          </a:xfrm>
          <a:prstGeom prst="wedgeRoundRectCallout">
            <a:avLst>
              <a:gd name="adj1" fmla="val 57059"/>
              <a:gd name="adj2" fmla="val -26933"/>
              <a:gd name="adj3" fmla="val 16667"/>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Arial" panose="020B0604020202090204" pitchFamily="34" charset="0"/>
              </a:rPr>
              <a:t>债务：需要对方的物品，先拿走用！</a:t>
            </a:r>
            <a:endParaRPr kumimoji="0" lang="en-US" altLang="zh-CN" sz="2600" b="1" i="0" u="none" strike="noStrike" cap="none" normalizeH="0" baseline="0" dirty="0">
              <a:ln>
                <a:noFill/>
              </a:ln>
              <a:solidFill>
                <a:schemeClr val="tx1"/>
              </a:solidFill>
              <a:effectLst/>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2600" b="1" dirty="0">
                <a:latin typeface="Arial" panose="020B0604020202090204" pitchFamily="34" charset="0"/>
              </a:rPr>
              <a:t>缺点：交易需要按照特定顺序发生</a:t>
            </a:r>
            <a:endParaRPr kumimoji="0" lang="en-US" altLang="zh-CN" sz="2600" b="1" i="0" u="none" strike="noStrike" cap="none" normalizeH="0" baseline="0" dirty="0">
              <a:ln>
                <a:noFill/>
              </a:ln>
              <a:solidFill>
                <a:schemeClr val="tx1"/>
              </a:solidFill>
              <a:effectLst/>
              <a:latin typeface="Arial" panose="020B0604020202090204" pitchFamily="34" charset="0"/>
            </a:endParaRPr>
          </a:p>
        </p:txBody>
      </p:sp>
      <p:pic>
        <p:nvPicPr>
          <p:cNvPr id="1030" name="Picture 6" descr="代集市图片_其他_高清素材-图行天下素材网"/>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0279" y="3545680"/>
            <a:ext cx="1899113" cy="3312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396875" y="228600"/>
            <a:ext cx="8280400" cy="533400"/>
          </a:xfrm>
        </p:spPr>
        <p:txBody>
          <a:bodyPr/>
          <a:lstStyle/>
          <a:p>
            <a:r>
              <a:rPr lang="en-US" altLang="zh-CN" sz="2800" dirty="0"/>
              <a:t>Revisit</a:t>
            </a:r>
            <a:r>
              <a:rPr lang="zh-CN" altLang="en-US" sz="2800" dirty="0"/>
              <a:t> 传统金融体系</a:t>
            </a:r>
            <a:r>
              <a:rPr lang="en-US" altLang="zh-CN" sz="2800" dirty="0"/>
              <a:t>—</a:t>
            </a:r>
            <a:r>
              <a:rPr lang="zh-CN" altLang="en-US" sz="2800" dirty="0"/>
              <a:t>货币发展史</a:t>
            </a:r>
          </a:p>
        </p:txBody>
      </p:sp>
      <p:sp>
        <p:nvSpPr>
          <p:cNvPr id="9" name="内容占位符 8"/>
          <p:cNvSpPr>
            <a:spLocks noGrp="1"/>
          </p:cNvSpPr>
          <p:nvPr>
            <p:ph idx="4294967295"/>
          </p:nvPr>
        </p:nvSpPr>
        <p:spPr/>
        <p:txBody>
          <a:bodyPr/>
          <a:lstStyle/>
          <a:p>
            <a:pPr marL="0" indent="0">
              <a:buFont typeface="Monotype Sorts" pitchFamily="2" charset="2"/>
              <a:buNone/>
            </a:pPr>
            <a:r>
              <a:rPr lang="zh-CN" altLang="en-US" b="1" dirty="0"/>
              <a:t>两种交易体系共存</a:t>
            </a:r>
            <a:endParaRPr lang="zh-CN" altLang="en-US" sz="2400" dirty="0"/>
          </a:p>
          <a:p>
            <a:pPr marL="0" indent="0">
              <a:lnSpc>
                <a:spcPct val="150000"/>
              </a:lnSpc>
              <a:buFont typeface="Wingdings" panose="05000000000000000000" pitchFamily="2" charset="2"/>
              <a:buChar char="l"/>
            </a:pPr>
            <a:r>
              <a:rPr lang="zh-CN" altLang="en-US" sz="2400" dirty="0"/>
              <a:t> 信用体系</a:t>
            </a:r>
            <a:endParaRPr lang="en-US" altLang="zh-CN" sz="2400" dirty="0"/>
          </a:p>
          <a:p>
            <a:pPr marL="850900" lvl="1">
              <a:lnSpc>
                <a:spcPct val="150000"/>
              </a:lnSpc>
              <a:buFont typeface="Wingdings" panose="05000000000000000000" pitchFamily="2" charset="2"/>
              <a:buChar char="§"/>
            </a:pPr>
            <a:r>
              <a:rPr lang="zh-CN" altLang="en-US" sz="2400" dirty="0"/>
              <a:t>交易不需触发的条件</a:t>
            </a:r>
            <a:endParaRPr lang="en-US" altLang="zh-CN" sz="2400" dirty="0"/>
          </a:p>
          <a:p>
            <a:pPr marL="850900" lvl="1">
              <a:lnSpc>
                <a:spcPct val="150000"/>
              </a:lnSpc>
              <a:buFont typeface="Wingdings" panose="05000000000000000000" pitchFamily="2" charset="2"/>
              <a:buChar char="§"/>
            </a:pPr>
            <a:r>
              <a:rPr lang="zh-CN" altLang="en-US" sz="2400" dirty="0"/>
              <a:t>债务违约风险</a:t>
            </a:r>
          </a:p>
          <a:p>
            <a:pPr marL="0" indent="0">
              <a:lnSpc>
                <a:spcPct val="150000"/>
              </a:lnSpc>
              <a:buFont typeface="Wingdings" panose="05000000000000000000" pitchFamily="2" charset="2"/>
              <a:buChar char="l"/>
            </a:pPr>
            <a:r>
              <a:rPr lang="zh-CN" altLang="en-US" sz="2400" dirty="0"/>
              <a:t> 现金体系</a:t>
            </a:r>
            <a:endParaRPr lang="en-US" altLang="zh-CN" sz="2400" dirty="0"/>
          </a:p>
          <a:p>
            <a:pPr marL="850900" lvl="1">
              <a:lnSpc>
                <a:spcPct val="150000"/>
              </a:lnSpc>
              <a:buFont typeface="Wingdings" panose="05000000000000000000" pitchFamily="2" charset="2"/>
              <a:buChar char="§"/>
            </a:pPr>
            <a:r>
              <a:rPr lang="zh-CN" altLang="en-US" sz="2400" dirty="0"/>
              <a:t>精准衡量物品价值</a:t>
            </a:r>
            <a:endParaRPr lang="en-US" altLang="zh-CN" sz="2400" dirty="0"/>
          </a:p>
          <a:p>
            <a:pPr marL="850900" lvl="1">
              <a:lnSpc>
                <a:spcPct val="150000"/>
              </a:lnSpc>
              <a:buFont typeface="Wingdings" panose="05000000000000000000" pitchFamily="2" charset="2"/>
              <a:buChar char="§"/>
            </a:pPr>
            <a:r>
              <a:rPr lang="zh-CN" altLang="en-US" sz="2400" dirty="0"/>
              <a:t>必须提前分配现金</a:t>
            </a:r>
            <a:endParaRPr lang="en-US" altLang="zh-CN" sz="2400" dirty="0"/>
          </a:p>
        </p:txBody>
      </p:sp>
      <p:pic>
        <p:nvPicPr>
          <p:cNvPr id="30722" name="Picture 2" descr="代集市"/>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1" y="1392721"/>
            <a:ext cx="4362042" cy="2262809"/>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代集市插画图片-古人-百图汇素材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621" y="3905251"/>
            <a:ext cx="4472044" cy="27076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信用体系：网络信用卡</a:t>
            </a:r>
            <a:endParaRPr lang="en-US" dirty="0"/>
          </a:p>
        </p:txBody>
      </p:sp>
      <p:sp>
        <p:nvSpPr>
          <p:cNvPr id="3" name="Content Placeholder 2"/>
          <p:cNvSpPr>
            <a:spLocks noGrp="1"/>
          </p:cNvSpPr>
          <p:nvPr>
            <p:ph idx="1"/>
          </p:nvPr>
        </p:nvSpPr>
        <p:spPr>
          <a:xfrm>
            <a:off x="411162" y="1143000"/>
            <a:ext cx="8547307" cy="5181600"/>
          </a:xfrm>
        </p:spPr>
        <p:txBody>
          <a:bodyPr/>
          <a:lstStyle/>
          <a:p>
            <a:r>
              <a:rPr lang="zh-CN" altLang="en-US" dirty="0"/>
              <a:t>信用卡交易</a:t>
            </a:r>
            <a:endParaRPr lang="en-US" altLang="zh-CN" dirty="0"/>
          </a:p>
          <a:p>
            <a:pPr lvl="1"/>
            <a:r>
              <a:rPr lang="zh-CN" altLang="en-US" dirty="0"/>
              <a:t>线上支付很方便</a:t>
            </a:r>
            <a:endParaRPr lang="en-US" altLang="zh-CN" dirty="0"/>
          </a:p>
          <a:p>
            <a:endParaRPr lang="en-US" dirty="0"/>
          </a:p>
          <a:p>
            <a:r>
              <a:rPr lang="zh-CN" altLang="en-US" dirty="0"/>
              <a:t>信用体系，什么角色不可少？</a:t>
            </a:r>
            <a:endParaRPr lang="en-US" altLang="zh-CN" dirty="0"/>
          </a:p>
          <a:p>
            <a:pPr lvl="1"/>
            <a:r>
              <a:rPr lang="zh-CN" altLang="en-US" dirty="0"/>
              <a:t>中介</a:t>
            </a:r>
            <a:endParaRPr lang="en-US" altLang="zh-CN" dirty="0"/>
          </a:p>
          <a:p>
            <a:endParaRPr lang="en-US" dirty="0"/>
          </a:p>
          <a:p>
            <a:r>
              <a:rPr lang="zh-CN" altLang="en-US" dirty="0"/>
              <a:t>早期，网购用户提交个人信用卡信息 </a:t>
            </a:r>
            <a:endParaRPr lang="en-US" altLang="zh-CN" dirty="0"/>
          </a:p>
          <a:p>
            <a:pPr lvl="1"/>
            <a:r>
              <a:rPr lang="en-US" altLang="zh-CN" sz="2000" dirty="0"/>
              <a:t>1</a:t>
            </a:r>
            <a:r>
              <a:rPr lang="zh-CN" altLang="en-US" sz="2000" dirty="0"/>
              <a:t>）</a:t>
            </a:r>
            <a:r>
              <a:rPr lang="en-US" altLang="zh-CN" sz="2000" dirty="0"/>
              <a:t>to</a:t>
            </a:r>
            <a:r>
              <a:rPr lang="zh-CN" altLang="en-US" sz="2000" dirty="0"/>
              <a:t> 商家 （安全？隐私？）</a:t>
            </a:r>
            <a:r>
              <a:rPr lang="en-US" altLang="zh-CN" sz="2000" dirty="0"/>
              <a:t>--</a:t>
            </a:r>
            <a:r>
              <a:rPr lang="zh-CN" altLang="en-US" sz="2000" dirty="0"/>
              <a:t> 难以置信</a:t>
            </a:r>
            <a:endParaRPr lang="en-US" altLang="zh-CN" sz="2000" dirty="0"/>
          </a:p>
          <a:p>
            <a:pPr lvl="1"/>
            <a:r>
              <a:rPr lang="en-US" altLang="zh-CN" sz="2000" dirty="0"/>
              <a:t>2</a:t>
            </a:r>
            <a:r>
              <a:rPr lang="zh-CN" altLang="en-US" sz="2000" dirty="0"/>
              <a:t>）</a:t>
            </a:r>
            <a:r>
              <a:rPr lang="en-US" altLang="zh-CN" sz="2000" dirty="0"/>
              <a:t>to</a:t>
            </a:r>
            <a:r>
              <a:rPr lang="zh-CN" altLang="en-US" sz="2000" dirty="0"/>
              <a:t> 中介公司：可以接受，但增加复杂度，买卖方均需开户</a:t>
            </a:r>
            <a:endParaRPr lang="en-US" altLang="zh-CN" sz="2000" dirty="0"/>
          </a:p>
          <a:p>
            <a:pPr lvl="1"/>
            <a:r>
              <a:rPr lang="zh-CN" altLang="en-US" sz="2000" dirty="0"/>
              <a:t>直到：中介体系</a:t>
            </a:r>
            <a:r>
              <a:rPr lang="en-US" altLang="zh-CN" sz="2000" dirty="0"/>
              <a:t>SET</a:t>
            </a:r>
            <a:r>
              <a:rPr lang="zh-CN" altLang="en-US" sz="2000" dirty="0"/>
              <a:t> </a:t>
            </a:r>
            <a:r>
              <a:rPr lang="en-US" altLang="zh-CN" sz="2000" dirty="0"/>
              <a:t>(Secure</a:t>
            </a:r>
            <a:r>
              <a:rPr lang="zh-CN" altLang="en-US" sz="2000" dirty="0"/>
              <a:t> </a:t>
            </a:r>
            <a:r>
              <a:rPr lang="en-US" altLang="zh-CN" sz="2000" dirty="0"/>
              <a:t>Electronic</a:t>
            </a:r>
            <a:r>
              <a:rPr lang="zh-CN" altLang="en-US" sz="2000" dirty="0"/>
              <a:t> </a:t>
            </a:r>
            <a:r>
              <a:rPr lang="en-US" altLang="zh-CN" sz="2000" dirty="0"/>
              <a:t>Transaction)</a:t>
            </a:r>
            <a:endParaRPr lang="en-US" sz="2000" dirty="0"/>
          </a:p>
        </p:txBody>
      </p:sp>
      <p:pic>
        <p:nvPicPr>
          <p:cNvPr id="4" name="Picture 6" descr="Image result for paypa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47" t="26614" r="8694" b="22973"/>
          <a:stretch>
            <a:fillRect/>
          </a:stretch>
        </p:blipFill>
        <p:spPr bwMode="auto">
          <a:xfrm>
            <a:off x="5726838" y="1143000"/>
            <a:ext cx="1564254" cy="446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银行卡"/>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8222" y="1776833"/>
            <a:ext cx="1482982" cy="9495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信用体系：网络信用卡</a:t>
            </a:r>
            <a:endParaRPr lang="en-US" dirty="0"/>
          </a:p>
        </p:txBody>
      </p:sp>
      <p:sp>
        <p:nvSpPr>
          <p:cNvPr id="3" name="Content Placeholder 2"/>
          <p:cNvSpPr>
            <a:spLocks noGrp="1"/>
          </p:cNvSpPr>
          <p:nvPr>
            <p:ph idx="1"/>
          </p:nvPr>
        </p:nvSpPr>
        <p:spPr>
          <a:xfrm>
            <a:off x="250372" y="1024487"/>
            <a:ext cx="8763000" cy="5181600"/>
          </a:xfrm>
        </p:spPr>
        <p:txBody>
          <a:bodyPr/>
          <a:lstStyle/>
          <a:p>
            <a:r>
              <a:rPr lang="en-US" altLang="zh-CN" sz="2600" dirty="0"/>
              <a:t>90</a:t>
            </a:r>
            <a:r>
              <a:rPr lang="zh-CN" altLang="en-US" sz="2600" dirty="0"/>
              <a:t>年代中期，中介体系</a:t>
            </a:r>
            <a:r>
              <a:rPr lang="en-US" altLang="zh-CN" sz="2600" dirty="0"/>
              <a:t>SET</a:t>
            </a:r>
            <a:r>
              <a:rPr lang="zh-CN" altLang="en-US" sz="2200" dirty="0"/>
              <a:t> </a:t>
            </a:r>
            <a:r>
              <a:rPr lang="en-US" altLang="zh-CN" sz="2200" dirty="0"/>
              <a:t>(Secure</a:t>
            </a:r>
            <a:r>
              <a:rPr lang="zh-CN" altLang="en-US" sz="2200" dirty="0"/>
              <a:t> </a:t>
            </a:r>
            <a:r>
              <a:rPr lang="en-US" altLang="zh-CN" sz="2200" dirty="0"/>
              <a:t>Electronic</a:t>
            </a:r>
            <a:r>
              <a:rPr lang="zh-CN" altLang="en-US" sz="2200" dirty="0"/>
              <a:t> </a:t>
            </a:r>
            <a:r>
              <a:rPr lang="en-US" altLang="zh-CN" sz="2200" dirty="0"/>
              <a:t>Transaction)</a:t>
            </a:r>
            <a:r>
              <a:rPr lang="zh-CN" altLang="en-US" sz="2200" dirty="0"/>
              <a:t> </a:t>
            </a:r>
            <a:endParaRPr lang="en-US" altLang="zh-CN" sz="2200" dirty="0"/>
          </a:p>
          <a:p>
            <a:pPr lvl="1"/>
            <a:r>
              <a:rPr lang="en-US" altLang="zh-CN" sz="2200" dirty="0"/>
              <a:t>1</a:t>
            </a:r>
            <a:r>
              <a:rPr lang="zh-CN" altLang="en-US" sz="2200" dirty="0"/>
              <a:t>）用户</a:t>
            </a:r>
            <a:r>
              <a:rPr lang="zh-CN" altLang="en-US" sz="2200" dirty="0">
                <a:solidFill>
                  <a:srgbClr val="FF0000"/>
                </a:solidFill>
              </a:rPr>
              <a:t>无需</a:t>
            </a:r>
            <a:r>
              <a:rPr lang="zh-CN" altLang="en-US" sz="2200" dirty="0"/>
              <a:t>将信用卡信息提供给商家 </a:t>
            </a:r>
            <a:r>
              <a:rPr lang="en-US" altLang="zh-CN" sz="2200" dirty="0"/>
              <a:t>--</a:t>
            </a:r>
            <a:r>
              <a:rPr lang="zh-CN" altLang="en-US" sz="2200" dirty="0"/>
              <a:t> 安全</a:t>
            </a:r>
            <a:r>
              <a:rPr lang="en-US" altLang="zh-CN" sz="2200" dirty="0"/>
              <a:t>,</a:t>
            </a:r>
            <a:r>
              <a:rPr lang="zh-CN" altLang="en-US" sz="2200" dirty="0"/>
              <a:t>隐私</a:t>
            </a:r>
            <a:endParaRPr lang="en-US" altLang="zh-CN" sz="2200" dirty="0"/>
          </a:p>
          <a:p>
            <a:pPr lvl="1"/>
            <a:r>
              <a:rPr lang="en-US" altLang="zh-CN" sz="2200" dirty="0"/>
              <a:t>2</a:t>
            </a:r>
            <a:r>
              <a:rPr lang="zh-CN" altLang="en-US" sz="2200" dirty="0"/>
              <a:t>）用户</a:t>
            </a:r>
            <a:r>
              <a:rPr lang="zh-CN" altLang="en-US" sz="2200" dirty="0">
                <a:solidFill>
                  <a:srgbClr val="FF0000"/>
                </a:solidFill>
              </a:rPr>
              <a:t>无需</a:t>
            </a:r>
            <a:r>
              <a:rPr lang="zh-CN" altLang="en-US" sz="2200" dirty="0"/>
              <a:t>在中介公司注册账户</a:t>
            </a:r>
            <a:endParaRPr lang="en-US" altLang="zh-CN" sz="2200" dirty="0"/>
          </a:p>
          <a:p>
            <a:pPr lvl="1"/>
            <a:r>
              <a:rPr lang="en-US" altLang="zh-CN" sz="2200" dirty="0"/>
              <a:t>3</a:t>
            </a:r>
            <a:r>
              <a:rPr lang="zh-CN" altLang="en-US" sz="2200" dirty="0"/>
              <a:t>）用户购物时，</a:t>
            </a:r>
            <a:endParaRPr lang="en-US" altLang="zh-CN" sz="2200" dirty="0"/>
          </a:p>
          <a:p>
            <a:pPr lvl="2"/>
            <a:r>
              <a:rPr lang="zh-CN" altLang="en-US" sz="2000" dirty="0"/>
              <a:t> 浏览器 </a:t>
            </a:r>
            <a:r>
              <a:rPr lang="en-US" altLang="zh-CN" sz="2000" dirty="0"/>
              <a:t>(</a:t>
            </a:r>
            <a:r>
              <a:rPr lang="en-US" altLang="zh-CN" sz="2000" dirty="0" err="1"/>
              <a:t>Tx</a:t>
            </a:r>
            <a:r>
              <a:rPr lang="en-US" altLang="zh-CN" sz="2000" dirty="0"/>
              <a:t>,</a:t>
            </a:r>
            <a:r>
              <a:rPr lang="zh-CN" altLang="en-US" sz="2000" dirty="0"/>
              <a:t> </a:t>
            </a:r>
            <a:r>
              <a:rPr lang="en-US" altLang="zh-CN" sz="2000" dirty="0" err="1"/>
              <a:t>CreditCard</a:t>
            </a:r>
            <a:r>
              <a:rPr lang="en-US" altLang="zh-CN" sz="2000" dirty="0"/>
              <a:t>)</a:t>
            </a:r>
            <a:r>
              <a:rPr lang="zh-CN" altLang="en-US" sz="2000" dirty="0"/>
              <a:t> </a:t>
            </a:r>
            <a:r>
              <a:rPr lang="en-US" altLang="zh-CN" sz="2000" dirty="0"/>
              <a:t>–--(</a:t>
            </a:r>
            <a:r>
              <a:rPr lang="zh-CN" altLang="en-US" sz="2000" dirty="0"/>
              <a:t>加密后发送</a:t>
            </a:r>
            <a:r>
              <a:rPr lang="en-US" altLang="zh-CN" sz="2000" dirty="0"/>
              <a:t>)----&gt;</a:t>
            </a:r>
            <a:r>
              <a:rPr lang="zh-CN" altLang="en-US" sz="2000" dirty="0"/>
              <a:t> 商家；</a:t>
            </a:r>
            <a:endParaRPr lang="en-US" altLang="zh-CN" sz="2000" dirty="0"/>
          </a:p>
          <a:p>
            <a:pPr lvl="2"/>
            <a:r>
              <a:rPr lang="zh-CN" altLang="en-US" sz="2000" dirty="0"/>
              <a:t> 商家 </a:t>
            </a:r>
            <a:r>
              <a:rPr lang="en-US" altLang="zh-CN" sz="2000" dirty="0"/>
              <a:t>(</a:t>
            </a:r>
            <a:r>
              <a:rPr lang="zh-CN" altLang="en-US" sz="2000" dirty="0"/>
              <a:t>你的</a:t>
            </a:r>
            <a:r>
              <a:rPr lang="en-US" altLang="zh-CN" sz="2000" dirty="0" err="1"/>
              <a:t>Tx</a:t>
            </a:r>
            <a:r>
              <a:rPr lang="zh-CN" altLang="en-US" sz="2000" dirty="0"/>
              <a:t>信息</a:t>
            </a:r>
            <a:r>
              <a:rPr lang="en-US" altLang="zh-CN" sz="2000" dirty="0"/>
              <a:t>,</a:t>
            </a:r>
            <a:r>
              <a:rPr lang="zh-CN" altLang="en-US" sz="2000" dirty="0"/>
              <a:t> 商家的</a:t>
            </a:r>
            <a:r>
              <a:rPr lang="en-US" altLang="zh-CN" sz="2000" dirty="0" err="1"/>
              <a:t>Tx</a:t>
            </a:r>
            <a:r>
              <a:rPr lang="zh-CN" altLang="en-US" sz="2000" dirty="0"/>
              <a:t>信息</a:t>
            </a:r>
            <a:r>
              <a:rPr lang="en-US" altLang="zh-CN" sz="2000" dirty="0"/>
              <a:t>) –--(</a:t>
            </a:r>
            <a:r>
              <a:rPr lang="zh-CN" altLang="en-US" sz="2000" dirty="0"/>
              <a:t>发送</a:t>
            </a:r>
            <a:r>
              <a:rPr lang="en-US" altLang="zh-CN" sz="2000" dirty="0"/>
              <a:t>)---&gt;</a:t>
            </a:r>
            <a:r>
              <a:rPr lang="zh-CN" altLang="en-US" sz="2000" dirty="0"/>
              <a:t> 中介；</a:t>
            </a:r>
            <a:endParaRPr lang="en-US" altLang="zh-CN" sz="2000" dirty="0"/>
          </a:p>
          <a:p>
            <a:pPr lvl="2"/>
            <a:r>
              <a:rPr lang="zh-CN" altLang="en-US" sz="2000" dirty="0"/>
              <a:t> 中介解密你的</a:t>
            </a:r>
            <a:r>
              <a:rPr lang="en-US" altLang="zh-CN" sz="2000" dirty="0" err="1"/>
              <a:t>Tx</a:t>
            </a:r>
            <a:r>
              <a:rPr lang="zh-CN" altLang="en-US" sz="2000" dirty="0"/>
              <a:t>信息，与商家的</a:t>
            </a:r>
            <a:r>
              <a:rPr lang="en-US" altLang="zh-CN" sz="2000" dirty="0" err="1"/>
              <a:t>Tx</a:t>
            </a:r>
            <a:r>
              <a:rPr lang="zh-CN" altLang="en-US" sz="2000" dirty="0"/>
              <a:t>信息比对，然后批准支付</a:t>
            </a:r>
            <a:endParaRPr lang="en-US" altLang="zh-CN" sz="2000" dirty="0"/>
          </a:p>
          <a:p>
            <a:pPr lvl="2"/>
            <a:endParaRPr lang="en-US" altLang="zh-CN" sz="2400" dirty="0"/>
          </a:p>
          <a:p>
            <a:pPr lvl="1"/>
            <a:r>
              <a:rPr lang="zh-CN" altLang="en-US" sz="2400" dirty="0"/>
              <a:t>为什么</a:t>
            </a:r>
            <a:r>
              <a:rPr lang="en-US" altLang="zh-CN" sz="2400" dirty="0"/>
              <a:t>SET</a:t>
            </a:r>
            <a:r>
              <a:rPr lang="zh-CN" altLang="en-US" sz="2400" dirty="0"/>
              <a:t>体系有效？</a:t>
            </a:r>
            <a:endParaRPr lang="en-US" altLang="zh-CN" sz="2400" dirty="0"/>
          </a:p>
          <a:p>
            <a:pPr marL="1203325" lvl="2" indent="-288925"/>
            <a:r>
              <a:rPr lang="zh-CN" altLang="en-US" sz="2000" dirty="0"/>
              <a:t>认证机制：加密后的身份 </a:t>
            </a:r>
            <a:r>
              <a:rPr lang="en-US" altLang="zh-CN" sz="2000" dirty="0"/>
              <a:t>(public</a:t>
            </a:r>
            <a:r>
              <a:rPr lang="zh-CN" altLang="en-US" sz="2000" dirty="0"/>
              <a:t> </a:t>
            </a:r>
            <a:r>
              <a:rPr lang="en-US" altLang="zh-CN" sz="2000" dirty="0"/>
              <a:t>key)</a:t>
            </a:r>
            <a:r>
              <a:rPr lang="zh-CN" altLang="en-US" sz="2000" dirty="0"/>
              <a:t> 与 现实身份连接起来</a:t>
            </a:r>
            <a:endParaRPr lang="en-US" altLang="zh-CN" sz="2000" dirty="0"/>
          </a:p>
          <a:p>
            <a:pPr marL="1203325" lvl="2" indent="-288925"/>
            <a:r>
              <a:rPr lang="zh-CN" altLang="en-US" sz="2000" dirty="0"/>
              <a:t>强制商家、终端客户认证：</a:t>
            </a:r>
            <a:r>
              <a:rPr lang="en-US" altLang="zh-CN" sz="2000" dirty="0"/>
              <a:t>complicated,</a:t>
            </a:r>
            <a:r>
              <a:rPr lang="zh-CN" altLang="en-US" sz="2000" dirty="0"/>
              <a:t> </a:t>
            </a:r>
            <a:r>
              <a:rPr lang="en-US" altLang="zh-CN" sz="2000" dirty="0"/>
              <a:t>&amp;</a:t>
            </a:r>
            <a:r>
              <a:rPr lang="zh-CN" altLang="en-US" sz="2000" dirty="0"/>
              <a:t> </a:t>
            </a:r>
            <a:r>
              <a:rPr lang="en-US" altLang="zh-CN" sz="2000" dirty="0"/>
              <a:t>non-anonymous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Effect transition="in" filter="blinds(horizontal)">
                                      <p:cBhvr>
                                        <p:cTn id="11" dur="500"/>
                                        <p:tgtEl>
                                          <p:spTgt spid="3">
                                            <p:txEl>
                                              <p:pRg st="9" end="9"/>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blinds(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信用体系：网络信用卡</a:t>
            </a:r>
            <a:endParaRPr lang="en-US" dirty="0"/>
          </a:p>
        </p:txBody>
      </p:sp>
      <p:sp>
        <p:nvSpPr>
          <p:cNvPr id="3" name="Content Placeholder 2"/>
          <p:cNvSpPr>
            <a:spLocks noGrp="1"/>
          </p:cNvSpPr>
          <p:nvPr>
            <p:ph idx="1"/>
          </p:nvPr>
        </p:nvSpPr>
        <p:spPr>
          <a:xfrm>
            <a:off x="250372" y="1024487"/>
            <a:ext cx="8763000" cy="5181600"/>
          </a:xfrm>
        </p:spPr>
        <p:txBody>
          <a:bodyPr/>
          <a:lstStyle/>
          <a:p>
            <a:r>
              <a:rPr lang="en-US" altLang="zh-CN" sz="2600" dirty="0"/>
              <a:t>90</a:t>
            </a:r>
            <a:r>
              <a:rPr lang="zh-CN" altLang="en-US" sz="2600" dirty="0"/>
              <a:t>年代中期，中介体系</a:t>
            </a:r>
            <a:r>
              <a:rPr lang="en-US" altLang="zh-CN" sz="2600" dirty="0"/>
              <a:t>SET</a:t>
            </a:r>
            <a:r>
              <a:rPr lang="zh-CN" altLang="en-US" sz="2200" dirty="0"/>
              <a:t> </a:t>
            </a:r>
            <a:r>
              <a:rPr lang="en-US" altLang="zh-CN" sz="2200" dirty="0"/>
              <a:t>(Secure</a:t>
            </a:r>
            <a:r>
              <a:rPr lang="zh-CN" altLang="en-US" sz="2200" dirty="0"/>
              <a:t> </a:t>
            </a:r>
            <a:r>
              <a:rPr lang="en-US" altLang="zh-CN" sz="2200" dirty="0"/>
              <a:t>Electronic</a:t>
            </a:r>
            <a:r>
              <a:rPr lang="zh-CN" altLang="en-US" sz="2200" dirty="0"/>
              <a:t> </a:t>
            </a:r>
            <a:r>
              <a:rPr lang="en-US" altLang="zh-CN" sz="2200" dirty="0"/>
              <a:t>Transaction)</a:t>
            </a:r>
            <a:r>
              <a:rPr lang="zh-CN" altLang="en-US" sz="2200" dirty="0"/>
              <a:t> </a:t>
            </a:r>
            <a:endParaRPr lang="en-US" altLang="zh-CN" sz="2200" dirty="0"/>
          </a:p>
          <a:p>
            <a:pPr lvl="1"/>
            <a:r>
              <a:rPr lang="zh-CN" altLang="en-US" sz="2400" dirty="0"/>
              <a:t>一家叫 “网络现金 </a:t>
            </a:r>
            <a:r>
              <a:rPr lang="en-US" altLang="zh-CN" sz="2400" dirty="0"/>
              <a:t>(</a:t>
            </a:r>
            <a:r>
              <a:rPr lang="en-US" altLang="zh-CN" sz="2400" dirty="0" err="1"/>
              <a:t>CyberCash</a:t>
            </a:r>
            <a:r>
              <a:rPr lang="en-US" altLang="zh-CN" sz="2400" dirty="0"/>
              <a:t>)</a:t>
            </a:r>
            <a:r>
              <a:rPr lang="zh-CN" altLang="en-US" sz="2400" dirty="0"/>
              <a:t>” 公司</a:t>
            </a:r>
            <a:endParaRPr lang="en-US" altLang="zh-CN" sz="2400" dirty="0"/>
          </a:p>
          <a:p>
            <a:pPr lvl="2"/>
            <a:r>
              <a:rPr lang="zh-CN" altLang="en-US" sz="2000" dirty="0"/>
              <a:t> 采用了 </a:t>
            </a:r>
            <a:r>
              <a:rPr lang="en-US" altLang="zh-CN" sz="2000" dirty="0"/>
              <a:t>SET</a:t>
            </a:r>
            <a:r>
              <a:rPr lang="zh-CN" altLang="en-US" sz="2000" dirty="0"/>
              <a:t> 体系，推出一种小额支付系统</a:t>
            </a:r>
            <a:r>
              <a:rPr lang="en-US" altLang="zh-CN" sz="2000" dirty="0"/>
              <a:t>——</a:t>
            </a:r>
            <a:r>
              <a:rPr lang="zh-CN" altLang="en-US" sz="2000" dirty="0"/>
              <a:t>使用</a:t>
            </a:r>
            <a:r>
              <a:rPr lang="en-US" altLang="zh-CN" sz="2000" dirty="0" err="1"/>
              <a:t>CyberCoin</a:t>
            </a:r>
            <a:r>
              <a:rPr lang="zh-CN" altLang="en-US" sz="2000" dirty="0"/>
              <a:t> 数字货币</a:t>
            </a:r>
            <a:endParaRPr lang="en-US" altLang="zh-CN" sz="2000" dirty="0"/>
          </a:p>
          <a:p>
            <a:pPr marL="1203325" lvl="2" indent="-288925"/>
            <a:r>
              <a:rPr lang="en-US" altLang="zh-CN" sz="2000" dirty="0"/>
              <a:t>2001</a:t>
            </a:r>
            <a:r>
              <a:rPr lang="zh-CN" altLang="en-US" sz="2000" dirty="0"/>
              <a:t>年，网络现金公司破产，知识产权卖给威瑞信 </a:t>
            </a:r>
            <a:r>
              <a:rPr lang="en-US" altLang="zh-CN" sz="2000" dirty="0"/>
              <a:t>(</a:t>
            </a:r>
            <a:r>
              <a:rPr lang="en-US" sz="2000" dirty="0" err="1"/>
              <a:t>VeriSign,Inc</a:t>
            </a:r>
            <a:r>
              <a:rPr lang="en-US" sz="2000" dirty="0"/>
              <a:t>.</a:t>
            </a:r>
            <a:r>
              <a:rPr lang="en-US" altLang="zh-CN" sz="2000" dirty="0"/>
              <a:t>)</a:t>
            </a:r>
            <a:r>
              <a:rPr lang="zh-CN" altLang="en-US" sz="2000" dirty="0"/>
              <a:t>，又转卖给 </a:t>
            </a:r>
            <a:r>
              <a:rPr lang="en-US" altLang="zh-CN" sz="2000" dirty="0"/>
              <a:t>PayPal</a:t>
            </a:r>
            <a:r>
              <a:rPr lang="zh-CN" altLang="en-US" sz="2000" dirty="0"/>
              <a:t>，后者使用至今</a:t>
            </a:r>
            <a:endParaRPr lang="en-US" sz="2000" dirty="0"/>
          </a:p>
        </p:txBody>
      </p:sp>
      <p:sp>
        <p:nvSpPr>
          <p:cNvPr id="4" name="Rectangle 3"/>
          <p:cNvSpPr/>
          <p:nvPr/>
        </p:nvSpPr>
        <p:spPr>
          <a:xfrm>
            <a:off x="381000" y="5233860"/>
            <a:ext cx="4572000" cy="646331"/>
          </a:xfrm>
          <a:prstGeom prst="rect">
            <a:avLst/>
          </a:prstGeom>
        </p:spPr>
        <p:txBody>
          <a:bodyPr>
            <a:spAutoFit/>
          </a:bodyPr>
          <a:lstStyle/>
          <a:p>
            <a:pPr algn="ctr"/>
            <a:r>
              <a:rPr lang="zh-CN" altLang="en-US" dirty="0"/>
              <a:t>全球最大网络安全认证公司：威瑞信</a:t>
            </a:r>
            <a:r>
              <a:rPr lang="en-US" altLang="zh-CN" dirty="0"/>
              <a:t>VeriSign(VRSN)</a:t>
            </a:r>
            <a:endParaRPr lang="en-US" dirty="0"/>
          </a:p>
        </p:txBody>
      </p:sp>
      <p:pic>
        <p:nvPicPr>
          <p:cNvPr id="2050" name="Picture 2" descr="球最大网路安全认证公司：威瑞信VeriSign(VRSN) | 美股之家- 港美股开户投资IPO百科全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092" y="3700335"/>
            <a:ext cx="2990850"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ything You Need To Know About PayPal | BankBazaar - The Defini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3329" y="3735178"/>
            <a:ext cx="3139713" cy="1928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396875" y="228600"/>
            <a:ext cx="8280400" cy="533400"/>
          </a:xfrm>
        </p:spPr>
        <p:txBody>
          <a:bodyPr/>
          <a:lstStyle/>
          <a:p>
            <a:r>
              <a:rPr lang="zh-CN" altLang="en-US" dirty="0"/>
              <a:t>现金体系：实物现金</a:t>
            </a:r>
          </a:p>
        </p:txBody>
      </p:sp>
      <p:sp>
        <p:nvSpPr>
          <p:cNvPr id="9" name="内容占位符 8"/>
          <p:cNvSpPr>
            <a:spLocks noGrp="1"/>
          </p:cNvSpPr>
          <p:nvPr>
            <p:ph idx="4294967295"/>
          </p:nvPr>
        </p:nvSpPr>
        <p:spPr/>
        <p:txBody>
          <a:bodyPr/>
          <a:lstStyle/>
          <a:p>
            <a:pPr marL="0" indent="0">
              <a:buFont typeface="Monotype Sorts" pitchFamily="2" charset="2"/>
              <a:buNone/>
            </a:pPr>
            <a:endParaRPr lang="en-US" altLang="zh-CN" sz="2400" dirty="0"/>
          </a:p>
          <a:p>
            <a:pPr marL="0" indent="0">
              <a:buFont typeface="Monotype Sorts" pitchFamily="2" charset="2"/>
              <a:buNone/>
            </a:pPr>
            <a:r>
              <a:rPr lang="zh-CN" altLang="en-US" b="1" dirty="0"/>
              <a:t>实物现金</a:t>
            </a:r>
            <a:endParaRPr lang="en-US" altLang="zh-CN" dirty="0"/>
          </a:p>
          <a:p>
            <a:pPr marL="0" indent="0">
              <a:lnSpc>
                <a:spcPct val="150000"/>
              </a:lnSpc>
              <a:buFont typeface="Wingdings" panose="05000000000000000000" pitchFamily="2" charset="2"/>
              <a:buChar char="l"/>
            </a:pPr>
            <a:r>
              <a:rPr lang="zh-CN" altLang="en-US" sz="2400" dirty="0"/>
              <a:t> 开采冶炼困难</a:t>
            </a:r>
          </a:p>
          <a:p>
            <a:pPr marL="0" indent="0">
              <a:lnSpc>
                <a:spcPct val="150000"/>
              </a:lnSpc>
              <a:buFont typeface="Wingdings" panose="05000000000000000000" pitchFamily="2" charset="2"/>
              <a:buChar char="l"/>
            </a:pPr>
            <a:r>
              <a:rPr lang="zh-CN" altLang="en-US" sz="2400" dirty="0"/>
              <a:t> 磨损氧化等损耗</a:t>
            </a:r>
          </a:p>
          <a:p>
            <a:pPr marL="0" indent="0">
              <a:lnSpc>
                <a:spcPct val="150000"/>
              </a:lnSpc>
              <a:buFont typeface="Wingdings" panose="05000000000000000000" pitchFamily="2" charset="2"/>
              <a:buChar char="l"/>
            </a:pPr>
            <a:r>
              <a:rPr lang="zh-CN" altLang="en-US" sz="2400" dirty="0"/>
              <a:t> 故意囤积抬升金价</a:t>
            </a:r>
          </a:p>
          <a:p>
            <a:pPr marL="0" indent="0">
              <a:lnSpc>
                <a:spcPct val="150000"/>
              </a:lnSpc>
              <a:buFont typeface="Wingdings" panose="05000000000000000000" pitchFamily="2" charset="2"/>
              <a:buChar char="l"/>
            </a:pPr>
            <a:r>
              <a:rPr lang="zh-CN" altLang="en-US" sz="2400" dirty="0"/>
              <a:t> 衡量标准不稳定</a:t>
            </a:r>
          </a:p>
          <a:p>
            <a:pPr marL="0" indent="0">
              <a:lnSpc>
                <a:spcPct val="150000"/>
              </a:lnSpc>
              <a:buFont typeface="Wingdings" panose="05000000000000000000" pitchFamily="2" charset="2"/>
              <a:buChar char="l"/>
            </a:pPr>
            <a:endParaRPr lang="zh-CN" altLang="en-US" sz="2400" dirty="0"/>
          </a:p>
          <a:p>
            <a:pPr marL="0" indent="0"/>
            <a:endParaRPr lang="zh-CN" altLang="en-US" dirty="0"/>
          </a:p>
        </p:txBody>
      </p:sp>
      <p:pic>
        <p:nvPicPr>
          <p:cNvPr id="75780"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285" y="1353379"/>
            <a:ext cx="4887913" cy="337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3803374" y="4936435"/>
            <a:ext cx="4505737" cy="1388165"/>
          </a:xfrm>
          <a:prstGeom prst="wedgeRoundRectCallout">
            <a:avLst>
              <a:gd name="adj1" fmla="val -23369"/>
              <a:gd name="adj2" fmla="val -69567"/>
              <a:gd name="adj3" fmla="val 16667"/>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0" fontAlgn="base" latinLnBrk="0" hangingPunct="0">
              <a:lnSpc>
                <a:spcPct val="100000"/>
              </a:lnSpc>
              <a:spcBef>
                <a:spcPct val="0"/>
              </a:spcBef>
              <a:spcAft>
                <a:spcPct val="0"/>
              </a:spcAft>
              <a:buClrTx/>
              <a:buSzTx/>
              <a:buFontTx/>
              <a:buNone/>
            </a:pPr>
            <a:r>
              <a:rPr lang="zh-CN" altLang="en-US" sz="2600" b="1" dirty="0">
                <a:latin typeface="Arial" panose="020B0604020202090204" pitchFamily="34" charset="0"/>
              </a:rPr>
              <a:t>优点：</a:t>
            </a:r>
            <a:endParaRPr lang="en-US" altLang="zh-CN" sz="2600" b="1" dirty="0">
              <a:latin typeface="Arial" panose="020B0604020202090204" pitchFamily="34" charset="0"/>
            </a:endParaRPr>
          </a:p>
          <a:p>
            <a:pPr marL="0" marR="0" indent="0" defTabSz="914400" rtl="0" eaLnBrk="0" fontAlgn="base" latinLnBrk="0" hangingPunct="0">
              <a:lnSpc>
                <a:spcPct val="100000"/>
              </a:lnSpc>
              <a:spcBef>
                <a:spcPct val="0"/>
              </a:spcBef>
              <a:spcAft>
                <a:spcPct val="0"/>
              </a:spcAft>
              <a:buClrTx/>
              <a:buSzTx/>
              <a:buFontTx/>
              <a:buNone/>
            </a:pPr>
            <a:r>
              <a:rPr lang="en-US" altLang="zh-CN" sz="2600" b="1" dirty="0">
                <a:latin typeface="Arial" panose="020B0604020202090204" pitchFamily="34" charset="0"/>
              </a:rPr>
              <a:t>#1.</a:t>
            </a:r>
            <a:r>
              <a:rPr lang="zh-CN" altLang="en-US" sz="2600" b="1" dirty="0">
                <a:latin typeface="Arial" panose="020B0604020202090204" pitchFamily="34" charset="0"/>
              </a:rPr>
              <a:t> 确保用户匿名性；</a:t>
            </a:r>
            <a:endParaRPr lang="en-US" altLang="zh-CN" sz="2600" b="1" dirty="0">
              <a:latin typeface="Arial" panose="020B0604020202090204" pitchFamily="34" charset="0"/>
            </a:endParaRPr>
          </a:p>
          <a:p>
            <a:pPr marL="0" marR="0" indent="0" defTabSz="914400" rtl="0" eaLnBrk="0" fontAlgn="base" latinLnBrk="0" hangingPunct="0">
              <a:lnSpc>
                <a:spcPct val="100000"/>
              </a:lnSpc>
              <a:spcBef>
                <a:spcPct val="0"/>
              </a:spcBef>
              <a:spcAft>
                <a:spcPct val="0"/>
              </a:spcAft>
              <a:buClrTx/>
              <a:buSzTx/>
              <a:buFontTx/>
              <a:buNone/>
            </a:pPr>
            <a:r>
              <a:rPr kumimoji="0" lang="en-US" altLang="zh-CN" sz="2600" b="1" i="0" u="none" strike="noStrike" cap="none" normalizeH="0" baseline="0" dirty="0">
                <a:ln>
                  <a:noFill/>
                </a:ln>
                <a:solidFill>
                  <a:schemeClr val="tx1"/>
                </a:solidFill>
                <a:effectLst/>
                <a:latin typeface="Arial" panose="020B0604020202090204" pitchFamily="34" charset="0"/>
              </a:rPr>
              <a:t>#2.</a:t>
            </a:r>
            <a:r>
              <a:rPr kumimoji="0" lang="zh-CN" altLang="en-US" sz="2600" b="1" i="0" u="none" strike="noStrike" cap="none" normalizeH="0" baseline="0" dirty="0">
                <a:ln>
                  <a:noFill/>
                </a:ln>
                <a:solidFill>
                  <a:schemeClr val="tx1"/>
                </a:solidFill>
                <a:effectLst/>
                <a:latin typeface="Arial" panose="020B0604020202090204" pitchFamily="34" charset="0"/>
              </a:rPr>
              <a:t> 支持 </a:t>
            </a:r>
            <a:r>
              <a:rPr kumimoji="0" lang="en-US" altLang="zh-CN" sz="2600" b="1" i="0" u="none" strike="noStrike" cap="none" normalizeH="0" baseline="0" dirty="0">
                <a:ln>
                  <a:noFill/>
                </a:ln>
                <a:solidFill>
                  <a:schemeClr val="tx1"/>
                </a:solidFill>
                <a:effectLst/>
                <a:latin typeface="Arial" panose="020B0604020202090204" pitchFamily="34" charset="0"/>
              </a:rPr>
              <a:t>offline</a:t>
            </a:r>
            <a:r>
              <a:rPr kumimoji="0" lang="zh-CN" altLang="en-US" sz="2600" b="1" i="0" u="none" strike="noStrike" cap="none" normalizeH="0" baseline="0" dirty="0">
                <a:ln>
                  <a:noFill/>
                </a:ln>
                <a:solidFill>
                  <a:schemeClr val="tx1"/>
                </a:solidFill>
                <a:effectLst/>
                <a:latin typeface="Arial" panose="020B0604020202090204" pitchFamily="34" charset="0"/>
              </a:rPr>
              <a:t> </a:t>
            </a:r>
            <a:r>
              <a:rPr kumimoji="0" lang="en-US" altLang="zh-CN" sz="2600" b="1" i="0" u="none" strike="noStrike" cap="none" normalizeH="0" baseline="0" dirty="0">
                <a:ln>
                  <a:noFill/>
                </a:ln>
                <a:solidFill>
                  <a:schemeClr val="tx1"/>
                </a:solidFill>
                <a:effectLst/>
                <a:latin typeface="Arial" panose="020B0604020202090204" pitchFamily="34" charset="0"/>
              </a:rPr>
              <a:t>trading</a:t>
            </a:r>
            <a:endParaRPr kumimoji="0" lang="en-US" sz="2600" b="1"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1000" y="152400"/>
            <a:ext cx="82804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ts val="3600"/>
              </a:lnSpc>
              <a:spcBef>
                <a:spcPct val="0"/>
              </a:spcBef>
              <a:spcAft>
                <a:spcPct val="0"/>
              </a:spcAft>
              <a:buClrTx/>
              <a:buSzTx/>
              <a:buFontTx/>
              <a:buNone/>
              <a:defRPr/>
            </a:pPr>
            <a:r>
              <a:rPr lang="en-US" altLang="zh-CN" sz="3200" b="1" kern="0" noProof="0" dirty="0">
                <a:latin typeface="微软雅黑" pitchFamily="34" charset="-122"/>
                <a:ea typeface="微软雅黑" pitchFamily="34" charset="-122"/>
                <a:cs typeface="+mj-cs"/>
              </a:rPr>
              <a:t>Project</a:t>
            </a:r>
            <a:r>
              <a:rPr lang="zh-CN" altLang="en-US" sz="3200" b="1" kern="0" noProof="0" dirty="0">
                <a:latin typeface="微软雅黑" pitchFamily="34" charset="-122"/>
                <a:ea typeface="微软雅黑" pitchFamily="34" charset="-122"/>
                <a:cs typeface="+mj-cs"/>
              </a:rPr>
              <a:t> （</a:t>
            </a:r>
            <a:r>
              <a:rPr lang="zh-CN" altLang="en-US" sz="3200" b="1" kern="0" noProof="0" dirty="0">
                <a:solidFill>
                  <a:schemeClr val="accent1"/>
                </a:solidFill>
                <a:latin typeface="微软雅黑" pitchFamily="34" charset="-122"/>
                <a:ea typeface="微软雅黑" pitchFamily="34" charset="-122"/>
                <a:cs typeface="+mj-cs"/>
              </a:rPr>
              <a:t>可选项</a:t>
            </a:r>
            <a:r>
              <a:rPr lang="zh-CN" altLang="en-US" sz="3200" b="1" kern="0" noProof="0" dirty="0">
                <a:latin typeface="微软雅黑" pitchFamily="34" charset="-122"/>
                <a:ea typeface="微软雅黑" pitchFamily="34" charset="-122"/>
                <a:cs typeface="+mj-cs"/>
              </a:rPr>
              <a:t>）</a:t>
            </a:r>
            <a:endParaRPr kumimoji="0"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5" name="Rectangle 2"/>
          <p:cNvSpPr txBox="1">
            <a:spLocks noChangeArrowheads="1"/>
          </p:cNvSpPr>
          <p:nvPr/>
        </p:nvSpPr>
        <p:spPr bwMode="auto">
          <a:xfrm>
            <a:off x="468313" y="1341438"/>
            <a:ext cx="8229600"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lnSpc>
                <a:spcPct val="150000"/>
              </a:lnSpc>
            </a:pPr>
            <a:r>
              <a:rPr lang="zh-CN" altLang="en-US" sz="2400" dirty="0">
                <a:latin typeface="微软雅黑" pitchFamily="34" charset="-122"/>
                <a:ea typeface="微软雅黑" pitchFamily="34" charset="-122"/>
              </a:rPr>
              <a:t>加分项（视情况而定）</a:t>
            </a:r>
            <a:endParaRPr lang="en-US" altLang="zh-CN" sz="2400" dirty="0">
              <a:latin typeface="微软雅黑" pitchFamily="34" charset="-122"/>
              <a:ea typeface="微软雅黑" pitchFamily="34" charset="-122"/>
            </a:endParaRPr>
          </a:p>
          <a:p>
            <a:pPr defTabSz="914400">
              <a:lnSpc>
                <a:spcPct val="150000"/>
              </a:lnSpc>
            </a:pPr>
            <a:r>
              <a:rPr lang="zh-CN" altLang="zh-CN" sz="2400" dirty="0">
                <a:latin typeface="微软雅黑" pitchFamily="34" charset="-122"/>
                <a:ea typeface="微软雅黑" pitchFamily="34" charset="-122"/>
              </a:rPr>
              <a:t>基于</a:t>
            </a:r>
            <a:r>
              <a:rPr lang="zh-CN" altLang="en-US" sz="2400" dirty="0">
                <a:latin typeface="微软雅黑" pitchFamily="34" charset="-122"/>
                <a:ea typeface="微软雅黑" pitchFamily="34" charset="-122"/>
              </a:rPr>
              <a:t>现有</a:t>
            </a:r>
            <a:r>
              <a:rPr lang="zh-CN" altLang="zh-CN" sz="2400" dirty="0">
                <a:latin typeface="微软雅黑" pitchFamily="34" charset="-122"/>
                <a:ea typeface="微软雅黑" pitchFamily="34" charset="-122"/>
              </a:rPr>
              <a:t>区块链</a:t>
            </a:r>
            <a:r>
              <a:rPr lang="zh-CN" altLang="en-US" sz="2400" dirty="0">
                <a:latin typeface="微软雅黑" pitchFamily="34" charset="-122"/>
                <a:ea typeface="微软雅黑" pitchFamily="34" charset="-122"/>
              </a:rPr>
              <a:t>平台</a:t>
            </a:r>
            <a:r>
              <a:rPr lang="zh-CN" altLang="zh-CN" sz="2400" dirty="0">
                <a:latin typeface="微软雅黑" pitchFamily="34" charset="-122"/>
                <a:ea typeface="微软雅黑" pitchFamily="34" charset="-122"/>
              </a:rPr>
              <a:t>、智能合约等</a:t>
            </a:r>
            <a:r>
              <a:rPr lang="zh-CN" altLang="en-US" sz="2400" dirty="0">
                <a:latin typeface="微软雅黑" pitchFamily="34" charset="-122"/>
                <a:ea typeface="微软雅黑" pitchFamily="34" charset="-122"/>
              </a:rPr>
              <a:t>技术</a:t>
            </a:r>
            <a:r>
              <a:rPr lang="zh-CN" altLang="zh-CN" sz="2400" dirty="0">
                <a:latin typeface="微软雅黑" pitchFamily="34" charset="-122"/>
                <a:ea typeface="微软雅黑" pitchFamily="34" charset="-122"/>
              </a:rPr>
              <a:t>，实现</a:t>
            </a:r>
            <a:r>
              <a:rPr lang="zh-CN" altLang="en-US" sz="2400" dirty="0">
                <a:latin typeface="微软雅黑" pitchFamily="34" charset="-122"/>
                <a:ea typeface="微软雅黑" pitchFamily="34" charset="-122"/>
              </a:rPr>
              <a:t>一个</a:t>
            </a:r>
            <a:r>
              <a:rPr lang="zh-CN" altLang="zh-CN" sz="2400" dirty="0">
                <a:latin typeface="微软雅黑" pitchFamily="34" charset="-122"/>
                <a:ea typeface="微软雅黑" pitchFamily="34" charset="-122"/>
              </a:rPr>
              <a:t>基于区块链的</a:t>
            </a:r>
            <a:r>
              <a:rPr lang="zh-CN" altLang="en-US" sz="2400" dirty="0">
                <a:latin typeface="微软雅黑" pitchFamily="34" charset="-122"/>
                <a:ea typeface="微软雅黑" pitchFamily="34" charset="-122"/>
              </a:rPr>
              <a:t>应用（独立或者</a:t>
            </a:r>
            <a:r>
              <a:rPr lang="en-US" altLang="zh-CN" sz="2400" dirty="0">
                <a:latin typeface="微软雅黑" pitchFamily="34" charset="-122"/>
                <a:ea typeface="微软雅黑" pitchFamily="34" charset="-122"/>
              </a:rPr>
              <a:t>3</a:t>
            </a:r>
            <a:r>
              <a:rPr lang="zh-CN" altLang="en-US" sz="2400" dirty="0">
                <a:latin typeface="微软雅黑" pitchFamily="34" charset="-122"/>
                <a:ea typeface="微软雅黑" pitchFamily="34" charset="-122"/>
              </a:rPr>
              <a:t>人小组合作完成）、题目待定</a:t>
            </a:r>
            <a:endParaRPr lang="en-US" altLang="zh-CN" sz="2400" kern="0" dirty="0">
              <a:latin typeface="微软雅黑" pitchFamily="34" charset="-122"/>
              <a:ea typeface="微软雅黑"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96875" y="228600"/>
            <a:ext cx="8280400" cy="533400"/>
          </a:xfrm>
        </p:spPr>
        <p:txBody>
          <a:bodyPr/>
          <a:lstStyle/>
          <a:p>
            <a:r>
              <a:rPr lang="zh-CN" altLang="en-US" dirty="0"/>
              <a:t>现金体系：符号货币</a:t>
            </a:r>
          </a:p>
        </p:txBody>
      </p:sp>
      <p:sp>
        <p:nvSpPr>
          <p:cNvPr id="9" name="内容占位符 8"/>
          <p:cNvSpPr>
            <a:spLocks noGrp="1"/>
          </p:cNvSpPr>
          <p:nvPr>
            <p:ph idx="4294967295"/>
          </p:nvPr>
        </p:nvSpPr>
        <p:spPr/>
        <p:txBody>
          <a:bodyPr/>
          <a:lstStyle/>
          <a:p>
            <a:pPr marL="0" indent="0">
              <a:buFont typeface="Monotype Sorts" pitchFamily="2" charset="2"/>
              <a:buNone/>
            </a:pPr>
            <a:endParaRPr lang="en-US" altLang="zh-CN" b="1" dirty="0"/>
          </a:p>
          <a:p>
            <a:pPr marL="0" indent="0">
              <a:buFont typeface="Monotype Sorts" pitchFamily="2" charset="2"/>
              <a:buNone/>
            </a:pPr>
            <a:r>
              <a:rPr lang="zh-CN" altLang="en-US" b="1" dirty="0"/>
              <a:t>符号货币时代</a:t>
            </a:r>
            <a:endParaRPr lang="en-US" altLang="zh-CN" dirty="0"/>
          </a:p>
          <a:p>
            <a:pPr marL="0" indent="0">
              <a:lnSpc>
                <a:spcPct val="150000"/>
              </a:lnSpc>
              <a:buFont typeface="Wingdings" panose="05000000000000000000" pitchFamily="2" charset="2"/>
              <a:buChar char="l"/>
            </a:pPr>
            <a:r>
              <a:rPr lang="zh-CN" altLang="en-US" sz="2400" dirty="0"/>
              <a:t> 自身价值与其代</a:t>
            </a:r>
            <a:endParaRPr lang="en-US" altLang="zh-CN" sz="2400" dirty="0"/>
          </a:p>
          <a:p>
            <a:pPr marL="0" indent="0">
              <a:lnSpc>
                <a:spcPct val="150000"/>
              </a:lnSpc>
              <a:buFont typeface="Monotype Sorts" pitchFamily="2" charset="2"/>
              <a:buNone/>
            </a:pPr>
            <a:r>
              <a:rPr lang="en-US" altLang="zh-CN" sz="2400" dirty="0"/>
              <a:t>    </a:t>
            </a:r>
            <a:r>
              <a:rPr lang="zh-CN" altLang="en-US" sz="2400" dirty="0"/>
              <a:t>表价值差距巨大</a:t>
            </a:r>
          </a:p>
          <a:p>
            <a:pPr marL="0" indent="0">
              <a:lnSpc>
                <a:spcPct val="150000"/>
              </a:lnSpc>
              <a:buFont typeface="Wingdings" panose="05000000000000000000" pitchFamily="2" charset="2"/>
              <a:buChar char="l"/>
            </a:pPr>
            <a:r>
              <a:rPr lang="zh-CN" altLang="en-US" sz="2400" dirty="0"/>
              <a:t> 易通货膨胀</a:t>
            </a:r>
          </a:p>
          <a:p>
            <a:pPr marL="0" indent="0">
              <a:lnSpc>
                <a:spcPct val="150000"/>
              </a:lnSpc>
              <a:buFont typeface="Wingdings" panose="05000000000000000000" pitchFamily="2" charset="2"/>
              <a:buChar char="l"/>
            </a:pPr>
            <a:r>
              <a:rPr lang="zh-CN" altLang="en-US" sz="2400" dirty="0"/>
              <a:t> 纸币造假横行</a:t>
            </a:r>
          </a:p>
          <a:p>
            <a:pPr marL="0" indent="0">
              <a:lnSpc>
                <a:spcPct val="150000"/>
              </a:lnSpc>
              <a:buFont typeface="Wingdings" panose="05000000000000000000" pitchFamily="2" charset="2"/>
              <a:buChar char="l"/>
            </a:pPr>
            <a:r>
              <a:rPr lang="zh-CN" altLang="en-US" sz="2400" dirty="0"/>
              <a:t> 日常难辨真伪</a:t>
            </a:r>
          </a:p>
          <a:p>
            <a:pPr marL="0" indent="0">
              <a:lnSpc>
                <a:spcPct val="150000"/>
              </a:lnSpc>
              <a:buFont typeface="Wingdings" panose="05000000000000000000" pitchFamily="2" charset="2"/>
              <a:buChar char="l"/>
            </a:pPr>
            <a:endParaRPr lang="zh-CN" altLang="en-US" sz="2400" dirty="0"/>
          </a:p>
          <a:p>
            <a:pPr marL="0" indent="0">
              <a:lnSpc>
                <a:spcPct val="150000"/>
              </a:lnSpc>
              <a:buFont typeface="Wingdings" panose="05000000000000000000" pitchFamily="2" charset="2"/>
              <a:buChar char="l"/>
            </a:pPr>
            <a:endParaRPr lang="zh-CN" altLang="en-US" sz="2400" dirty="0"/>
          </a:p>
          <a:p>
            <a:pPr marL="0" indent="0"/>
            <a:endParaRPr lang="zh-CN" altLang="en-US" dirty="0"/>
          </a:p>
        </p:txBody>
      </p:sp>
      <p:pic>
        <p:nvPicPr>
          <p:cNvPr id="7680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38" y="1915542"/>
            <a:ext cx="5221356" cy="341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09550"/>
            <a:ext cx="8280400" cy="533400"/>
          </a:xfrm>
        </p:spPr>
        <p:txBody>
          <a:bodyPr/>
          <a:lstStyle/>
          <a:p>
            <a:r>
              <a:rPr lang="zh-CN" altLang="en-US" dirty="0"/>
              <a:t>现金体系：中央系统虚拟货币时代</a:t>
            </a:r>
            <a:endParaRPr lang="en-US" dirty="0"/>
          </a:p>
        </p:txBody>
      </p:sp>
      <p:sp>
        <p:nvSpPr>
          <p:cNvPr id="3" name="Content Placeholder 2"/>
          <p:cNvSpPr>
            <a:spLocks noGrp="1"/>
          </p:cNvSpPr>
          <p:nvPr>
            <p:ph idx="1"/>
          </p:nvPr>
        </p:nvSpPr>
        <p:spPr/>
        <p:txBody>
          <a:bodyPr/>
          <a:lstStyle/>
          <a:p>
            <a:r>
              <a:rPr lang="zh-CN" altLang="en-US" b="1" dirty="0"/>
              <a:t>电子现金（</a:t>
            </a:r>
            <a:r>
              <a:rPr lang="en-US" altLang="zh-CN" b="1" dirty="0"/>
              <a:t>centralized</a:t>
            </a:r>
            <a:r>
              <a:rPr lang="zh-CN" altLang="en-US" b="1" dirty="0"/>
              <a:t> </a:t>
            </a:r>
            <a:r>
              <a:rPr lang="en-US" altLang="zh-CN" b="1" dirty="0"/>
              <a:t>e-cash</a:t>
            </a:r>
            <a:r>
              <a:rPr lang="zh-CN" altLang="en-US" b="1" dirty="0"/>
              <a:t>）</a:t>
            </a:r>
            <a:endParaRPr lang="en-US" altLang="zh-CN" b="1" dirty="0"/>
          </a:p>
          <a:p>
            <a:pPr lvl="1"/>
            <a:r>
              <a:rPr lang="zh-CN" altLang="en-US" b="1" dirty="0"/>
              <a:t>铸造电子现金时，需要解决什么问题？</a:t>
            </a:r>
            <a:endParaRPr lang="en-US" altLang="zh-CN" b="1" dirty="0"/>
          </a:p>
          <a:p>
            <a:pPr lvl="2"/>
            <a:r>
              <a:rPr lang="zh-CN" altLang="en-US" b="1" dirty="0"/>
              <a:t> 防伪 </a:t>
            </a:r>
            <a:endParaRPr lang="en-US" altLang="zh-CN" b="1" dirty="0"/>
          </a:p>
          <a:p>
            <a:pPr lvl="2"/>
            <a:r>
              <a:rPr lang="zh-CN" altLang="en-US" b="1" dirty="0"/>
              <a:t> 双重支付</a:t>
            </a:r>
            <a:endParaRPr lang="en-US" altLang="zh-CN" b="1" dirty="0"/>
          </a:p>
          <a:p>
            <a:pPr lvl="2"/>
            <a:r>
              <a:rPr lang="zh-CN" altLang="en-US" b="1" dirty="0"/>
              <a:t> 如何匿名</a:t>
            </a:r>
            <a:endParaRPr lang="en-US" altLang="zh-CN" b="1" dirty="0"/>
          </a:p>
          <a:p>
            <a:pPr lvl="2"/>
            <a:endParaRPr lang="en-US" altLang="zh-CN" b="1" dirty="0"/>
          </a:p>
          <a:p>
            <a:pPr lvl="1"/>
            <a:r>
              <a:rPr lang="zh-CN" altLang="en-US" b="1" dirty="0"/>
              <a:t>为了实现可匿名支付的电子货币，解决办法？</a:t>
            </a:r>
            <a:endParaRPr lang="en-US" altLang="zh-CN" b="1" dirty="0"/>
          </a:p>
          <a:p>
            <a:pPr lvl="2"/>
            <a:r>
              <a:rPr lang="zh-CN" altLang="en-US" b="1" dirty="0"/>
              <a:t> </a:t>
            </a:r>
            <a:r>
              <a:rPr lang="en-US" altLang="zh-CN" b="1" dirty="0"/>
              <a:t>1)</a:t>
            </a:r>
            <a:r>
              <a:rPr lang="zh-CN" altLang="en-US" b="1" dirty="0"/>
              <a:t> 为 </a:t>
            </a:r>
            <a:r>
              <a:rPr lang="en-US" altLang="zh-CN" b="1" dirty="0"/>
              <a:t>e-cash</a:t>
            </a:r>
            <a:r>
              <a:rPr lang="zh-CN" altLang="en-US" b="1" dirty="0"/>
              <a:t> 产生一个独特序列号；</a:t>
            </a:r>
            <a:endParaRPr lang="en-US" altLang="zh-CN" b="1" dirty="0"/>
          </a:p>
          <a:p>
            <a:pPr lvl="2"/>
            <a:r>
              <a:rPr lang="zh-CN" altLang="en-US" b="1" dirty="0"/>
              <a:t> </a:t>
            </a:r>
            <a:r>
              <a:rPr lang="en-US" altLang="zh-CN" b="1" dirty="0"/>
              <a:t>2)</a:t>
            </a:r>
            <a:r>
              <a:rPr lang="zh-CN" altLang="en-US" b="1" dirty="0"/>
              <a:t> 不要让我看到，签名；</a:t>
            </a:r>
            <a:endParaRPr lang="en-US" altLang="zh-CN" b="1" dirty="0"/>
          </a:p>
          <a:p>
            <a:pPr lvl="2"/>
            <a:r>
              <a:rPr lang="zh-CN" altLang="en-US" b="1" dirty="0"/>
              <a:t> 盲签</a:t>
            </a:r>
            <a:r>
              <a:rPr lang="en-US" altLang="zh-CN" b="1" dirty="0"/>
              <a:t>(blind</a:t>
            </a:r>
            <a:r>
              <a:rPr lang="zh-CN" altLang="en-US" b="1" dirty="0"/>
              <a:t> </a:t>
            </a:r>
            <a:r>
              <a:rPr lang="en-US" altLang="zh-CN" b="1" dirty="0"/>
              <a:t>signature)</a:t>
            </a:r>
            <a:r>
              <a:rPr lang="zh-CN" altLang="en-US" b="1" dirty="0"/>
              <a:t>：铸币者不知 </a:t>
            </a:r>
            <a:r>
              <a:rPr lang="en-US" altLang="zh-CN" b="1" dirty="0"/>
              <a:t>e-cash</a:t>
            </a:r>
            <a:r>
              <a:rPr lang="zh-CN" altLang="en-US" b="1" dirty="0"/>
              <a:t> 行踪</a:t>
            </a:r>
            <a:endParaRPr lang="en-US" dirty="0"/>
          </a:p>
        </p:txBody>
      </p:sp>
      <p:pic>
        <p:nvPicPr>
          <p:cNvPr id="4" name="Picture 2" descr="界各国钱币防伪技术大揭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356" y="2272937"/>
            <a:ext cx="2972928" cy="1567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22869" y="2004603"/>
            <a:ext cx="2090284" cy="1119795"/>
          </a:xfrm>
          <a:prstGeom prst="rect">
            <a:avLst/>
          </a:prstGeom>
        </p:spPr>
      </p:pic>
      <p:sp>
        <p:nvSpPr>
          <p:cNvPr id="2" name="Title 1"/>
          <p:cNvSpPr>
            <a:spLocks noGrp="1"/>
          </p:cNvSpPr>
          <p:nvPr>
            <p:ph type="title"/>
          </p:nvPr>
        </p:nvSpPr>
        <p:spPr>
          <a:xfrm>
            <a:off x="323850" y="209550"/>
            <a:ext cx="8280400" cy="533400"/>
          </a:xfrm>
        </p:spPr>
        <p:txBody>
          <a:bodyPr/>
          <a:lstStyle/>
          <a:p>
            <a:r>
              <a:rPr lang="zh-CN" altLang="en-US" dirty="0"/>
              <a:t>现金体系：中央系统虚拟货币时代</a:t>
            </a:r>
            <a:endParaRPr lang="en-US" dirty="0"/>
          </a:p>
        </p:txBody>
      </p:sp>
      <p:sp>
        <p:nvSpPr>
          <p:cNvPr id="3" name="Content Placeholder 2"/>
          <p:cNvSpPr>
            <a:spLocks noGrp="1"/>
          </p:cNvSpPr>
          <p:nvPr>
            <p:ph idx="1"/>
          </p:nvPr>
        </p:nvSpPr>
        <p:spPr/>
        <p:txBody>
          <a:bodyPr/>
          <a:lstStyle/>
          <a:p>
            <a:r>
              <a:rPr lang="zh-CN" altLang="en-US" b="1" dirty="0"/>
              <a:t>电子现金（</a:t>
            </a:r>
            <a:r>
              <a:rPr lang="en-US" altLang="zh-CN" b="1" dirty="0"/>
              <a:t>centralized</a:t>
            </a:r>
            <a:r>
              <a:rPr lang="zh-CN" altLang="en-US" b="1" dirty="0"/>
              <a:t> </a:t>
            </a:r>
            <a:r>
              <a:rPr lang="en-US" altLang="zh-CN" b="1" dirty="0"/>
              <a:t>e-cash</a:t>
            </a:r>
            <a:r>
              <a:rPr lang="zh-CN" altLang="en-US" b="1" dirty="0"/>
              <a:t>）</a:t>
            </a:r>
            <a:endParaRPr lang="en-US" altLang="zh-CN" b="1" dirty="0"/>
          </a:p>
          <a:p>
            <a:pPr lvl="1"/>
            <a:r>
              <a:rPr lang="en-US" altLang="zh-CN" dirty="0"/>
              <a:t>1983</a:t>
            </a:r>
            <a:r>
              <a:rPr lang="zh-CN" altLang="en-US" dirty="0"/>
              <a:t>年，</a:t>
            </a:r>
            <a:r>
              <a:rPr lang="en-US" altLang="zh-CN" dirty="0" err="1"/>
              <a:t>Dvaid</a:t>
            </a:r>
            <a:r>
              <a:rPr lang="zh-CN" altLang="en-US" dirty="0"/>
              <a:t> </a:t>
            </a:r>
            <a:r>
              <a:rPr lang="en-US" altLang="zh-CN" dirty="0" err="1"/>
              <a:t>Chaum</a:t>
            </a:r>
            <a:r>
              <a:rPr lang="zh-CN" altLang="en-US" dirty="0"/>
              <a:t> 提出加密技术 </a:t>
            </a:r>
            <a:r>
              <a:rPr lang="en-US" altLang="zh-CN" dirty="0"/>
              <a:t>+</a:t>
            </a:r>
            <a:r>
              <a:rPr lang="zh-CN" altLang="en-US" dirty="0"/>
              <a:t> 现金</a:t>
            </a:r>
            <a:endParaRPr lang="en-US" altLang="zh-CN" dirty="0"/>
          </a:p>
          <a:p>
            <a:pPr lvl="1"/>
            <a:r>
              <a:rPr lang="en-US" altLang="zh-CN" dirty="0"/>
              <a:t>1989</a:t>
            </a:r>
            <a:r>
              <a:rPr lang="zh-CN" altLang="en-US" dirty="0"/>
              <a:t>年创建 </a:t>
            </a:r>
            <a:r>
              <a:rPr lang="en-US" altLang="zh-CN" dirty="0" err="1"/>
              <a:t>Digicash</a:t>
            </a:r>
            <a:r>
              <a:rPr lang="zh-CN" altLang="en-US" dirty="0"/>
              <a:t> 公司</a:t>
            </a:r>
            <a:endParaRPr lang="en-US" altLang="zh-CN" dirty="0"/>
          </a:p>
          <a:p>
            <a:pPr lvl="1"/>
            <a:r>
              <a:rPr lang="zh-CN" altLang="en-US" dirty="0"/>
              <a:t>公司位于阿姆斯特丹，</a:t>
            </a:r>
            <a:endParaRPr lang="en-US" altLang="zh-CN" dirty="0"/>
          </a:p>
          <a:p>
            <a:pPr lvl="1"/>
            <a:r>
              <a:rPr lang="en-US" altLang="zh-CN" dirty="0"/>
              <a:t>1994</a:t>
            </a:r>
            <a:r>
              <a:rPr lang="zh-CN" altLang="en-US" dirty="0"/>
              <a:t>年</a:t>
            </a:r>
            <a:r>
              <a:rPr lang="en-US" altLang="zh-CN" dirty="0"/>
              <a:t>5</a:t>
            </a:r>
            <a:r>
              <a:rPr lang="zh-CN" altLang="en-US" dirty="0"/>
              <a:t>月开发</a:t>
            </a:r>
            <a:r>
              <a:rPr lang="en-US" altLang="zh-CN" dirty="0"/>
              <a:t>e-cash</a:t>
            </a:r>
            <a:r>
              <a:rPr lang="zh-CN" altLang="en-US" dirty="0"/>
              <a:t>网上支付</a:t>
            </a:r>
            <a:endParaRPr lang="en-US" altLang="zh-CN" dirty="0"/>
          </a:p>
          <a:p>
            <a:pPr lvl="1"/>
            <a:endParaRPr lang="en-US" altLang="zh-CN" dirty="0"/>
          </a:p>
          <a:p>
            <a:r>
              <a:rPr lang="en-US" altLang="zh-CN" dirty="0"/>
              <a:t>E-cash</a:t>
            </a:r>
            <a:r>
              <a:rPr lang="zh-CN" altLang="en-US" dirty="0"/>
              <a:t> 系统</a:t>
            </a:r>
            <a:endParaRPr lang="en-US" altLang="zh-CN" dirty="0"/>
          </a:p>
          <a:p>
            <a:pPr lvl="1"/>
            <a:r>
              <a:rPr lang="zh-CN" altLang="en-US" dirty="0"/>
              <a:t>首个匿名化的数字货币密码货币</a:t>
            </a:r>
            <a:endParaRPr lang="en-US" altLang="zh-CN" dirty="0"/>
          </a:p>
          <a:p>
            <a:pPr lvl="1"/>
            <a:r>
              <a:rPr lang="en-US" altLang="zh-CN" dirty="0"/>
              <a:t>1999</a:t>
            </a:r>
            <a:r>
              <a:rPr lang="zh-CN" altLang="en-US" dirty="0"/>
              <a:t>年破产</a:t>
            </a:r>
            <a:endParaRPr lang="en-US" altLang="zh-CN" dirty="0"/>
          </a:p>
          <a:p>
            <a:pPr lvl="1"/>
            <a:endParaRPr lang="en-US" altLang="zh-CN" b="1" dirty="0"/>
          </a:p>
        </p:txBody>
      </p:sp>
      <p:pic>
        <p:nvPicPr>
          <p:cNvPr id="5" name="Picture 4"/>
          <p:cNvPicPr>
            <a:picLocks noChangeAspect="1"/>
          </p:cNvPicPr>
          <p:nvPr/>
        </p:nvPicPr>
        <p:blipFill>
          <a:blip r:embed="rId3"/>
          <a:stretch>
            <a:fillRect/>
          </a:stretch>
        </p:blipFill>
        <p:spPr>
          <a:xfrm>
            <a:off x="6510066" y="3063239"/>
            <a:ext cx="2324100" cy="34925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4294967295"/>
          </p:nvPr>
        </p:nvSpPr>
        <p:spPr>
          <a:xfrm>
            <a:off x="411163" y="1143000"/>
            <a:ext cx="2762733" cy="5181600"/>
          </a:xfrm>
        </p:spPr>
        <p:txBody>
          <a:bodyPr/>
          <a:lstStyle/>
          <a:p>
            <a:pPr marL="0" indent="0">
              <a:buFont typeface="Monotype Sorts" pitchFamily="2" charset="2"/>
              <a:buNone/>
            </a:pPr>
            <a:r>
              <a:rPr lang="zh-CN" altLang="en-US" b="1" dirty="0"/>
              <a:t>电子货币的缺点</a:t>
            </a:r>
            <a:endParaRPr lang="en-US" altLang="zh-CN" b="1" dirty="0"/>
          </a:p>
          <a:p>
            <a:pPr marL="278130" indent="-278130">
              <a:lnSpc>
                <a:spcPct val="150000"/>
              </a:lnSpc>
              <a:buFont typeface="Wingdings" panose="05000000000000000000" pitchFamily="2" charset="2"/>
              <a:buChar char="l"/>
            </a:pPr>
            <a:r>
              <a:rPr lang="zh-CN" altLang="en-US" sz="2400" dirty="0">
                <a:sym typeface="宋体" charset="-122"/>
              </a:rPr>
              <a:t>不可分性 </a:t>
            </a:r>
            <a:endParaRPr lang="en-US" altLang="zh-CN" sz="2400" dirty="0">
              <a:sym typeface="宋体" charset="-122"/>
            </a:endParaRPr>
          </a:p>
          <a:p>
            <a:pPr marL="278130" indent="-278130">
              <a:lnSpc>
                <a:spcPct val="150000"/>
              </a:lnSpc>
              <a:buFont typeface="Wingdings" panose="05000000000000000000" pitchFamily="2" charset="2"/>
              <a:buChar char="l"/>
            </a:pPr>
            <a:r>
              <a:rPr lang="zh-CN" altLang="en-US" sz="2400" dirty="0">
                <a:sym typeface="宋体" charset="-122"/>
              </a:rPr>
              <a:t>中心化风险</a:t>
            </a:r>
          </a:p>
          <a:p>
            <a:pPr marL="278130" indent="-278130">
              <a:lnSpc>
                <a:spcPct val="150000"/>
              </a:lnSpc>
              <a:buFont typeface="Wingdings" panose="05000000000000000000" pitchFamily="2" charset="2"/>
              <a:buChar char="l"/>
            </a:pPr>
            <a:r>
              <a:rPr lang="zh-CN" altLang="en-US" sz="2400" dirty="0">
                <a:sym typeface="宋体" charset="-122"/>
              </a:rPr>
              <a:t> 信息不对称</a:t>
            </a:r>
            <a:endParaRPr lang="en-US" altLang="zh-CN" sz="2400" dirty="0">
              <a:sym typeface="宋体" charset="-122"/>
            </a:endParaRPr>
          </a:p>
          <a:p>
            <a:pPr marL="278130" indent="-278130">
              <a:lnSpc>
                <a:spcPct val="150000"/>
              </a:lnSpc>
              <a:buFont typeface="Wingdings" panose="05000000000000000000" pitchFamily="2" charset="2"/>
              <a:buChar char="l"/>
            </a:pPr>
            <a:r>
              <a:rPr lang="zh-CN" altLang="en-US" sz="2400" dirty="0"/>
              <a:t> 依赖于账本持有人的信用</a:t>
            </a:r>
            <a:endParaRPr lang="en-US" altLang="zh-CN" sz="2400" dirty="0"/>
          </a:p>
          <a:p>
            <a:pPr marL="278130" indent="-278130">
              <a:lnSpc>
                <a:spcPct val="150000"/>
              </a:lnSpc>
              <a:buFont typeface="Wingdings" panose="05000000000000000000" pitchFamily="2" charset="2"/>
              <a:buChar char="l"/>
            </a:pPr>
            <a:r>
              <a:rPr lang="zh-CN" altLang="en-US" sz="2400" dirty="0">
                <a:sym typeface="宋体" charset="-122"/>
              </a:rPr>
              <a:t> 中心账本易损毁或者失窃</a:t>
            </a:r>
          </a:p>
          <a:p>
            <a:pPr marL="0" indent="0">
              <a:lnSpc>
                <a:spcPct val="150000"/>
              </a:lnSpc>
              <a:buFont typeface="Wingdings" panose="05000000000000000000" pitchFamily="2" charset="2"/>
              <a:buChar char="l"/>
            </a:pPr>
            <a:endParaRPr lang="zh-CN" altLang="en-US" sz="2400" dirty="0"/>
          </a:p>
          <a:p>
            <a:pPr marL="0" indent="0">
              <a:lnSpc>
                <a:spcPct val="150000"/>
              </a:lnSpc>
              <a:buFont typeface="Wingdings" panose="05000000000000000000" pitchFamily="2" charset="2"/>
              <a:buChar char="l"/>
            </a:pPr>
            <a:endParaRPr lang="zh-CN" altLang="en-US" sz="2400" dirty="0"/>
          </a:p>
          <a:p>
            <a:pPr marL="0" indent="0">
              <a:lnSpc>
                <a:spcPct val="150000"/>
              </a:lnSpc>
              <a:buFont typeface="Wingdings" panose="05000000000000000000" pitchFamily="2" charset="2"/>
              <a:buChar char="l"/>
            </a:pPr>
            <a:endParaRPr lang="zh-CN" altLang="en-US" sz="2400" dirty="0"/>
          </a:p>
          <a:p>
            <a:pPr marL="0" indent="0"/>
            <a:endParaRPr lang="zh-CN" altLang="en-US" dirty="0"/>
          </a:p>
        </p:txBody>
      </p:sp>
      <p:sp>
        <p:nvSpPr>
          <p:cNvPr id="7" name="Title 1"/>
          <p:cNvSpPr>
            <a:spLocks noGrp="1"/>
          </p:cNvSpPr>
          <p:nvPr>
            <p:ph type="title"/>
          </p:nvPr>
        </p:nvSpPr>
        <p:spPr>
          <a:xfrm>
            <a:off x="323850" y="209550"/>
            <a:ext cx="8280400" cy="533400"/>
          </a:xfrm>
        </p:spPr>
        <p:txBody>
          <a:bodyPr/>
          <a:lstStyle/>
          <a:p>
            <a:r>
              <a:rPr lang="zh-CN" altLang="en-US" dirty="0"/>
              <a:t>现金体系：中央系统虚拟货币时代</a:t>
            </a:r>
            <a:endParaRPr lang="en-US" dirty="0"/>
          </a:p>
        </p:txBody>
      </p:sp>
      <p:grpSp>
        <p:nvGrpSpPr>
          <p:cNvPr id="3" name="Group 2"/>
          <p:cNvGrpSpPr/>
          <p:nvPr/>
        </p:nvGrpSpPr>
        <p:grpSpPr>
          <a:xfrm>
            <a:off x="3265336" y="1754689"/>
            <a:ext cx="5680075" cy="4433887"/>
            <a:chOff x="3173896" y="1741626"/>
            <a:chExt cx="5680075" cy="4433887"/>
          </a:xfrm>
        </p:grpSpPr>
        <p:graphicFrame>
          <p:nvGraphicFramePr>
            <p:cNvPr id="77828" name="对象 2"/>
            <p:cNvGraphicFramePr/>
            <p:nvPr/>
          </p:nvGraphicFramePr>
          <p:xfrm>
            <a:off x="3173896" y="1741626"/>
            <a:ext cx="5680075" cy="4433887"/>
          </p:xfrm>
          <a:graphic>
            <a:graphicData uri="http://schemas.openxmlformats.org/presentationml/2006/ole">
              <mc:AlternateContent xmlns:mc="http://schemas.openxmlformats.org/markup-compatibility/2006">
                <mc:Choice xmlns:v="urn:schemas-microsoft-com:vml" Requires="v">
                  <p:oleObj spid="_x0000_s1040" r:id="rId4" imgW="5869940" imgH="4641850" progId="">
                    <p:embed/>
                  </p:oleObj>
                </mc:Choice>
                <mc:Fallback>
                  <p:oleObj r:id="rId4" imgW="5869940" imgH="4641850" progId="">
                    <p:embed/>
                    <p:pic>
                      <p:nvPicPr>
                        <p:cNvPr id="0" name="图片 10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896" y="1741626"/>
                          <a:ext cx="5680075" cy="443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 name="Picture 1"/>
            <p:cNvPicPr>
              <a:picLocks noChangeAspect="1"/>
            </p:cNvPicPr>
            <p:nvPr/>
          </p:nvPicPr>
          <p:blipFill>
            <a:blip r:embed="rId6"/>
            <a:stretch>
              <a:fillRect/>
            </a:stretch>
          </p:blipFill>
          <p:spPr>
            <a:xfrm>
              <a:off x="4036421" y="1741626"/>
              <a:ext cx="1304109" cy="126407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bwMode="auto">
          <a:xfrm>
            <a:off x="4148138" y="1790699"/>
            <a:ext cx="4681537" cy="44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685800" indent="-2286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eaLnBrk="1" hangingPunct="1">
              <a:lnSpc>
                <a:spcPct val="90000"/>
              </a:lnSpc>
              <a:spcBef>
                <a:spcPts val="1000"/>
              </a:spcBef>
              <a:spcAft>
                <a:spcPct val="0"/>
              </a:spcAft>
              <a:buClrTx/>
              <a:buSzTx/>
              <a:buFont typeface="Wingdings" panose="05000000000000000000" pitchFamily="2" charset="2"/>
              <a:buChar char="n"/>
            </a:pPr>
            <a:r>
              <a:rPr lang="zh-CN" altLang="en-US" dirty="0">
                <a:solidFill>
                  <a:srgbClr val="000000"/>
                </a:solidFill>
                <a:latin typeface="Microsoft Yahei" charset="-122"/>
                <a:ea typeface="Microsoft Yahei" charset="-122"/>
              </a:rPr>
              <a:t> 两个互不认识的人要达成交易</a:t>
            </a:r>
            <a:r>
              <a:rPr lang="en-US" altLang="zh-CN" dirty="0">
                <a:solidFill>
                  <a:srgbClr val="000000"/>
                </a:solidFill>
                <a:latin typeface="Microsoft Yahei" charset="-122"/>
                <a:ea typeface="Microsoft Yahei" charset="-122"/>
              </a:rPr>
              <a:t>/</a:t>
            </a:r>
            <a:r>
              <a:rPr lang="zh-CN" altLang="en-US" dirty="0">
                <a:solidFill>
                  <a:srgbClr val="000000"/>
                </a:solidFill>
                <a:latin typeface="Microsoft Yahei" charset="-122"/>
                <a:ea typeface="Microsoft Yahei" charset="-122"/>
              </a:rPr>
              <a:t>协作，必须要依靠</a:t>
            </a:r>
            <a:r>
              <a:rPr lang="zh-CN" altLang="en-US" dirty="0">
                <a:solidFill>
                  <a:srgbClr val="FF0000"/>
                </a:solidFill>
                <a:latin typeface="Microsoft Yahei" charset="-122"/>
                <a:ea typeface="Microsoft Yahei" charset="-122"/>
              </a:rPr>
              <a:t>第三方：</a:t>
            </a:r>
            <a:r>
              <a:rPr lang="zh-CN" altLang="en-US" dirty="0">
                <a:solidFill>
                  <a:srgbClr val="000000"/>
                </a:solidFill>
                <a:latin typeface="Microsoft Yahei" charset="-122"/>
                <a:ea typeface="Microsoft Yahei" charset="-122"/>
              </a:rPr>
              <a:t>转账需要银行，支付宝，微信等</a:t>
            </a:r>
            <a:r>
              <a:rPr lang="zh-CN" altLang="en-US" dirty="0">
                <a:solidFill>
                  <a:srgbClr val="FF0000"/>
                </a:solidFill>
                <a:latin typeface="Microsoft Yahei" charset="-122"/>
                <a:ea typeface="Microsoft Yahei" charset="-122"/>
              </a:rPr>
              <a:t>信用中间机构</a:t>
            </a:r>
            <a:endParaRPr lang="en-US" altLang="zh-CN" dirty="0">
              <a:solidFill>
                <a:srgbClr val="FF0000"/>
              </a:solidFill>
              <a:latin typeface="Microsoft Yahei" charset="-122"/>
              <a:ea typeface="Microsoft Yahei" charset="-122"/>
            </a:endParaRPr>
          </a:p>
          <a:p>
            <a:pPr defTabSz="914400" eaLnBrk="1" hangingPunct="1">
              <a:lnSpc>
                <a:spcPct val="90000"/>
              </a:lnSpc>
              <a:spcBef>
                <a:spcPts val="1000"/>
              </a:spcBef>
              <a:spcAft>
                <a:spcPct val="0"/>
              </a:spcAft>
              <a:buClrTx/>
              <a:buSzTx/>
              <a:buFont typeface="Wingdings" panose="05000000000000000000" pitchFamily="2" charset="2"/>
              <a:buChar char="n"/>
            </a:pPr>
            <a:endParaRPr lang="en-US" altLang="zh-CN" dirty="0">
              <a:solidFill>
                <a:srgbClr val="000000"/>
              </a:solidFill>
              <a:latin typeface="Microsoft Yahei" charset="-122"/>
              <a:ea typeface="Microsoft Yahei" charset="-122"/>
            </a:endParaRPr>
          </a:p>
          <a:p>
            <a:pPr defTabSz="914400" eaLnBrk="1" hangingPunct="1">
              <a:lnSpc>
                <a:spcPct val="90000"/>
              </a:lnSpc>
              <a:spcBef>
                <a:spcPts val="1000"/>
              </a:spcBef>
              <a:spcAft>
                <a:spcPct val="0"/>
              </a:spcAft>
              <a:buClrTx/>
              <a:buSzTx/>
              <a:buFont typeface="Wingdings" panose="05000000000000000000" pitchFamily="2" charset="2"/>
              <a:buChar char="n"/>
            </a:pPr>
            <a:endParaRPr lang="en-US" altLang="zh-CN" dirty="0">
              <a:solidFill>
                <a:srgbClr val="000000"/>
              </a:solidFill>
              <a:latin typeface="Microsoft Yahei" charset="-122"/>
              <a:ea typeface="Microsoft Yahei" charset="-122"/>
            </a:endParaRPr>
          </a:p>
          <a:p>
            <a:pPr defTabSz="914400" eaLnBrk="1" hangingPunct="1">
              <a:lnSpc>
                <a:spcPct val="90000"/>
              </a:lnSpc>
              <a:spcBef>
                <a:spcPts val="1000"/>
              </a:spcBef>
              <a:spcAft>
                <a:spcPct val="0"/>
              </a:spcAft>
              <a:buClrTx/>
              <a:buSzTx/>
              <a:buFont typeface="Wingdings" panose="05000000000000000000" pitchFamily="2" charset="2"/>
              <a:buChar char="n"/>
            </a:pPr>
            <a:r>
              <a:rPr lang="zh-CN" altLang="en-US" dirty="0">
                <a:solidFill>
                  <a:srgbClr val="000000"/>
                </a:solidFill>
                <a:latin typeface="Microsoft Yahei" charset="-122"/>
                <a:ea typeface="Microsoft Yahei" charset="-122"/>
              </a:rPr>
              <a:t> </a:t>
            </a:r>
            <a:r>
              <a:rPr lang="zh-CN" altLang="en-US" dirty="0">
                <a:solidFill>
                  <a:srgbClr val="FF0000"/>
                </a:solidFill>
                <a:latin typeface="Microsoft Yahei" charset="-122"/>
                <a:ea typeface="Microsoft Yahei" charset="-122"/>
              </a:rPr>
              <a:t>去中心化信任</a:t>
            </a:r>
            <a:r>
              <a:rPr lang="zh-CN" altLang="en-US" dirty="0">
                <a:solidFill>
                  <a:srgbClr val="000000"/>
                </a:solidFill>
                <a:latin typeface="Microsoft Yahei" charset="-122"/>
                <a:ea typeface="Microsoft Yahei" charset="-122"/>
              </a:rPr>
              <a:t>，</a:t>
            </a:r>
            <a:r>
              <a:rPr lang="en-US" altLang="zh-CN" dirty="0">
                <a:solidFill>
                  <a:srgbClr val="000000"/>
                </a:solidFill>
                <a:latin typeface="Microsoft Yahei" charset="-122"/>
                <a:ea typeface="Microsoft Yahei" charset="-122"/>
              </a:rPr>
              <a:t>how</a:t>
            </a:r>
            <a:r>
              <a:rPr lang="zh-CN" altLang="en-US" dirty="0">
                <a:solidFill>
                  <a:srgbClr val="000000"/>
                </a:solidFill>
                <a:latin typeface="Microsoft Yahei" charset="-122"/>
                <a:ea typeface="Microsoft Yahei" charset="-122"/>
              </a:rPr>
              <a:t> </a:t>
            </a:r>
            <a:r>
              <a:rPr lang="en-US" altLang="zh-CN" dirty="0">
                <a:solidFill>
                  <a:srgbClr val="000000"/>
                </a:solidFill>
                <a:latin typeface="Microsoft Yahei" charset="-122"/>
                <a:ea typeface="Microsoft Yahei" charset="-122"/>
              </a:rPr>
              <a:t>to?</a:t>
            </a:r>
          </a:p>
        </p:txBody>
      </p:sp>
      <p:pic>
        <p:nvPicPr>
          <p:cNvPr id="72707" name="Picture 2" descr="http://photocdn.sohu.com/20150829/Img420041671.jpg"/>
          <p:cNvPicPr>
            <a:picLocks noChangeAspect="1" noChangeArrowheads="1"/>
          </p:cNvPicPr>
          <p:nvPr/>
        </p:nvPicPr>
        <p:blipFill>
          <a:blip r:embed="rId3">
            <a:extLst>
              <a:ext uri="{28A0092B-C50C-407E-A947-70E740481C1C}">
                <a14:useLocalDpi xmlns:a14="http://schemas.microsoft.com/office/drawing/2010/main" val="0"/>
              </a:ext>
            </a:extLst>
          </a:blip>
          <a:srcRect r="6615"/>
          <a:stretch>
            <a:fillRect/>
          </a:stretch>
        </p:blipFill>
        <p:spPr bwMode="auto">
          <a:xfrm>
            <a:off x="204788" y="1414463"/>
            <a:ext cx="384175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矩形 6"/>
          <p:cNvSpPr>
            <a:spLocks noChangeArrowheads="1"/>
          </p:cNvSpPr>
          <p:nvPr/>
        </p:nvSpPr>
        <p:spPr bwMode="auto">
          <a:xfrm>
            <a:off x="204788" y="4924425"/>
            <a:ext cx="4038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en-US" altLang="zh-CN" sz="1600">
                <a:solidFill>
                  <a:srgbClr val="000000"/>
                </a:solidFill>
                <a:ea typeface="宋体" charset="-122"/>
              </a:rPr>
              <a:t> Peter Steiner 1993</a:t>
            </a:r>
            <a:r>
              <a:rPr lang="zh-CN" altLang="en-US" sz="1600">
                <a:solidFill>
                  <a:srgbClr val="000000"/>
                </a:solidFill>
                <a:ea typeface="宋体" charset="-122"/>
              </a:rPr>
              <a:t>年发表于</a:t>
            </a:r>
            <a:r>
              <a:rPr lang="en-US" altLang="zh-CN" sz="1600">
                <a:solidFill>
                  <a:srgbClr val="000000"/>
                </a:solidFill>
                <a:ea typeface="宋体" charset="-122"/>
              </a:rPr>
              <a:t>《</a:t>
            </a:r>
            <a:r>
              <a:rPr lang="zh-CN" altLang="en-US" sz="1600">
                <a:solidFill>
                  <a:srgbClr val="000000"/>
                </a:solidFill>
                <a:ea typeface="宋体" charset="-122"/>
              </a:rPr>
              <a:t>纽约客</a:t>
            </a:r>
            <a:r>
              <a:rPr lang="en-US" altLang="zh-CN" sz="1600">
                <a:solidFill>
                  <a:srgbClr val="000000"/>
                </a:solidFill>
                <a:ea typeface="宋体" charset="-122"/>
              </a:rPr>
              <a:t>》</a:t>
            </a:r>
            <a:endParaRPr lang="zh-CN" altLang="en-US" sz="1600">
              <a:solidFill>
                <a:srgbClr val="000000"/>
              </a:solidFill>
              <a:ea typeface="宋体" charset="-122"/>
            </a:endParaRPr>
          </a:p>
        </p:txBody>
      </p:sp>
      <p:sp>
        <p:nvSpPr>
          <p:cNvPr id="8" name="标题 1"/>
          <p:cNvSpPr>
            <a:spLocks noGrp="1"/>
          </p:cNvSpPr>
          <p:nvPr>
            <p:ph type="title"/>
          </p:nvPr>
        </p:nvSpPr>
        <p:spPr>
          <a:xfrm>
            <a:off x="381000" y="152400"/>
            <a:ext cx="8280400" cy="533400"/>
          </a:xfrm>
        </p:spPr>
        <p:txBody>
          <a:bodyPr>
            <a:normAutofit fontScale="90000"/>
          </a:bodyPr>
          <a:lstStyle/>
          <a:p>
            <a:pPr>
              <a:defRPr/>
            </a:pPr>
            <a:r>
              <a:rPr lang="zh-CN" altLang="en-US" dirty="0"/>
              <a:t>电子货币时代 </a:t>
            </a:r>
            <a:r>
              <a:rPr lang="en-US" altLang="zh-CN" dirty="0"/>
              <a:t>——</a:t>
            </a:r>
            <a:r>
              <a:rPr lang="zh-CN" altLang="en-US" dirty="0"/>
              <a:t> 信任的难题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auto">
          <a:xfrm>
            <a:off x="411163" y="1287463"/>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lnSpc>
                <a:spcPts val="3600"/>
              </a:lnSpc>
              <a:spcBef>
                <a:spcPct val="0"/>
              </a:spcBef>
              <a:spcAft>
                <a:spcPct val="0"/>
              </a:spcAft>
              <a:buClrTx/>
              <a:buSzTx/>
              <a:buFontTx/>
              <a:buNone/>
            </a:pPr>
            <a:r>
              <a:rPr lang="zh-CN" altLang="en-US" sz="3200" b="1" dirty="0">
                <a:latin typeface="微软雅黑" pitchFamily="34" charset="-122"/>
                <a:ea typeface="微软雅黑" pitchFamily="34" charset="-122"/>
              </a:rPr>
              <a:t>这场去中心化的信任革命，起源于：</a:t>
            </a:r>
            <a:endParaRPr lang="en-US" altLang="zh-CN" sz="3200" b="1" dirty="0">
              <a:latin typeface="微软雅黑" pitchFamily="34" charset="-122"/>
              <a:ea typeface="微软雅黑"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6366" y="2069366"/>
            <a:ext cx="5221260" cy="327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bwMode="auto">
          <a:xfrm>
            <a:off x="2596895" y="5421313"/>
            <a:ext cx="429158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800100" indent="-34290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lnSpc>
                <a:spcPts val="3600"/>
              </a:lnSpc>
              <a:spcBef>
                <a:spcPct val="0"/>
              </a:spcBef>
              <a:spcAft>
                <a:spcPct val="0"/>
              </a:spcAft>
              <a:buClrTx/>
              <a:buSzTx/>
              <a:buFontTx/>
              <a:buNone/>
            </a:pPr>
            <a:r>
              <a:rPr lang="en-US" altLang="zh-CN" b="1" dirty="0" err="1">
                <a:latin typeface="微软雅黑" pitchFamily="34" charset="-122"/>
                <a:ea typeface="微软雅黑" pitchFamily="34" charset="-122"/>
              </a:rPr>
              <a:t>Cypherpunk</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密码朋克 </a:t>
            </a:r>
          </a:p>
        </p:txBody>
      </p:sp>
      <p:sp>
        <p:nvSpPr>
          <p:cNvPr id="13" name="标题 1"/>
          <p:cNvSpPr txBox="1"/>
          <p:nvPr/>
        </p:nvSpPr>
        <p:spPr bwMode="auto">
          <a:xfrm>
            <a:off x="411163" y="257175"/>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en-US" altLang="zh-CN" kern="0">
                <a:latin typeface="微软雅黑" pitchFamily="34" charset="-122"/>
                <a:ea typeface="微软雅黑" pitchFamily="34" charset="-122"/>
              </a:rPr>
              <a:t>Cypherpunk </a:t>
            </a:r>
            <a:r>
              <a:rPr lang="zh-CN" altLang="en-US" kern="0">
                <a:latin typeface="微软雅黑" pitchFamily="34" charset="-122"/>
                <a:ea typeface="微软雅黑" pitchFamily="34" charset="-122"/>
              </a:rPr>
              <a:t>密码朋克 </a:t>
            </a:r>
            <a:endParaRPr lang="zh-CN" altLang="en-US" kern="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411163" y="257175"/>
            <a:ext cx="8280400" cy="533400"/>
          </a:xfrm>
        </p:spPr>
        <p:txBody>
          <a:bodyPr/>
          <a:lstStyle/>
          <a:p>
            <a:r>
              <a:rPr lang="zh-CN" altLang="en-US">
                <a:latin typeface="微软雅黑" pitchFamily="34" charset="-122"/>
                <a:ea typeface="微软雅黑" pitchFamily="34" charset="-122"/>
              </a:rPr>
              <a:t>密码朋克宣言</a:t>
            </a:r>
          </a:p>
        </p:txBody>
      </p:sp>
      <p:sp>
        <p:nvSpPr>
          <p:cNvPr id="65539" name="矩形 23"/>
          <p:cNvSpPr>
            <a:spLocks noChangeArrowheads="1"/>
          </p:cNvSpPr>
          <p:nvPr/>
        </p:nvSpPr>
        <p:spPr bwMode="auto">
          <a:xfrm>
            <a:off x="954088" y="1589088"/>
            <a:ext cx="7737475" cy="437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zh-CN" altLang="en-US" sz="2000" b="1">
                <a:solidFill>
                  <a:srgbClr val="0070C0"/>
                </a:solidFill>
                <a:ea typeface="宋体" charset="-122"/>
              </a:rPr>
              <a:t>“密码朋克”宣言甚至还使用了一些与日常交易直接相关的、非常实用的例子：</a:t>
            </a:r>
          </a:p>
          <a:p>
            <a:pPr eaLnBrk="1" hangingPunct="1">
              <a:spcBef>
                <a:spcPct val="0"/>
              </a:spcBef>
              <a:spcAft>
                <a:spcPct val="0"/>
              </a:spcAft>
              <a:buClrTx/>
              <a:buSzTx/>
              <a:buFontTx/>
              <a:buNone/>
            </a:pPr>
            <a:endParaRPr lang="zh-CN" altLang="en-US" sz="1800">
              <a:ea typeface="宋体" charset="-122"/>
            </a:endParaRPr>
          </a:p>
          <a:p>
            <a:pPr eaLnBrk="1" hangingPunct="1">
              <a:spcBef>
                <a:spcPct val="0"/>
              </a:spcBef>
              <a:spcAft>
                <a:spcPct val="0"/>
              </a:spcAft>
              <a:buClrTx/>
              <a:buSzTx/>
              <a:buFontTx/>
              <a:buNone/>
            </a:pPr>
            <a:r>
              <a:rPr lang="zh-CN" altLang="en-US" sz="2000">
                <a:ea typeface="宋体" charset="-122"/>
              </a:rPr>
              <a:t>“当我在商店购买杂志并向店员递交现金时，店员</a:t>
            </a:r>
            <a:r>
              <a:rPr lang="zh-CN" altLang="en-US" sz="2000">
                <a:solidFill>
                  <a:srgbClr val="FF0000"/>
                </a:solidFill>
                <a:ea typeface="宋体" charset="-122"/>
              </a:rPr>
              <a:t>无需知道我是谁</a:t>
            </a:r>
            <a:r>
              <a:rPr lang="zh-CN" altLang="en-US" sz="2000">
                <a:ea typeface="宋体" charset="-122"/>
              </a:rPr>
              <a:t>。当我要求我的电子邮件服务提供商发送和接收消息时，电子邮件服务提供商</a:t>
            </a:r>
            <a:r>
              <a:rPr lang="zh-CN" altLang="en-US" sz="2000">
                <a:solidFill>
                  <a:srgbClr val="FF0000"/>
                </a:solidFill>
                <a:ea typeface="宋体" charset="-122"/>
              </a:rPr>
              <a:t>不需要知道我在和谁沟通</a:t>
            </a:r>
            <a:r>
              <a:rPr lang="zh-CN" altLang="en-US" sz="2000">
                <a:ea typeface="宋体" charset="-122"/>
              </a:rPr>
              <a:t>，</a:t>
            </a:r>
            <a:r>
              <a:rPr lang="zh-CN" altLang="en-US" sz="2000">
                <a:solidFill>
                  <a:srgbClr val="FF0000"/>
                </a:solidFill>
                <a:ea typeface="宋体" charset="-122"/>
              </a:rPr>
              <a:t>也不需要知道我说了哪些内容，以及别人对我说了些什么</a:t>
            </a:r>
            <a:r>
              <a:rPr lang="zh-CN" altLang="en-US" sz="2000">
                <a:ea typeface="宋体" charset="-122"/>
              </a:rPr>
              <a:t>，电子邮件服务提供商只需要知道在什么地方获得信息，以及我需要为这些服务支付多少费用</a:t>
            </a:r>
            <a:r>
              <a:rPr lang="en-US" altLang="zh-CN" sz="2000">
                <a:ea typeface="宋体" charset="-122"/>
              </a:rPr>
              <a:t>......</a:t>
            </a:r>
            <a:r>
              <a:rPr lang="zh-CN" altLang="en-US" sz="2000">
                <a:ea typeface="宋体" charset="-122"/>
              </a:rPr>
              <a:t>因此，</a:t>
            </a:r>
            <a:r>
              <a:rPr lang="zh-CN" altLang="en-US" sz="2000">
                <a:solidFill>
                  <a:srgbClr val="FF0000"/>
                </a:solidFill>
                <a:ea typeface="宋体" charset="-122"/>
              </a:rPr>
              <a:t>开放社会的因素需要匿名交易系统</a:t>
            </a:r>
            <a:r>
              <a:rPr lang="zh-CN" altLang="en-US" sz="2000">
                <a:ea typeface="宋体" charset="-122"/>
              </a:rPr>
              <a:t>。到现在为止，现金一直是这个系统的重要组成部分</a:t>
            </a:r>
            <a:r>
              <a:rPr lang="en-US" altLang="zh-CN" sz="2000">
                <a:ea typeface="宋体" charset="-122"/>
              </a:rPr>
              <a:t>…</a:t>
            </a:r>
          </a:p>
          <a:p>
            <a:pPr eaLnBrk="1" hangingPunct="1">
              <a:spcBef>
                <a:spcPct val="0"/>
              </a:spcBef>
              <a:spcAft>
                <a:spcPct val="0"/>
              </a:spcAft>
              <a:buClrTx/>
              <a:buSzTx/>
              <a:buFontTx/>
              <a:buNone/>
            </a:pPr>
            <a:endParaRPr lang="en-US" altLang="zh-CN" sz="2000" b="1">
              <a:solidFill>
                <a:srgbClr val="00B050"/>
              </a:solidFill>
              <a:ea typeface="宋体" charset="-122"/>
            </a:endParaRPr>
          </a:p>
          <a:p>
            <a:pPr eaLnBrk="1" hangingPunct="1">
              <a:spcBef>
                <a:spcPct val="0"/>
              </a:spcBef>
              <a:spcAft>
                <a:spcPct val="0"/>
              </a:spcAft>
              <a:buClrTx/>
              <a:buSzTx/>
              <a:buFontTx/>
              <a:buNone/>
            </a:pPr>
            <a:r>
              <a:rPr lang="en-US" altLang="zh-CN" sz="2000" b="1">
                <a:solidFill>
                  <a:srgbClr val="00B050"/>
                </a:solidFill>
                <a:ea typeface="宋体" charset="-122"/>
              </a:rPr>
              <a:t>…</a:t>
            </a:r>
            <a:r>
              <a:rPr lang="zh-CN" altLang="en-US" sz="2000" b="1">
                <a:ea typeface="宋体" charset="-122"/>
              </a:rPr>
              <a:t>匿名交易系统不是秘密交易系统，个体用户在使用匿名系统的时候，只会在需要透露他们身份的时候，通过授权来确认</a:t>
            </a:r>
            <a:r>
              <a:rPr lang="en-US" altLang="zh-CN" sz="2000" b="1">
                <a:ea typeface="宋体" charset="-122"/>
              </a:rPr>
              <a:t>—</a:t>
            </a:r>
            <a:r>
              <a:rPr lang="zh-CN" altLang="en-US" sz="2000" b="1">
                <a:ea typeface="宋体" charset="-122"/>
              </a:rPr>
              <a:t>这才是隐私的本质</a:t>
            </a:r>
            <a:r>
              <a:rPr lang="zh-CN" altLang="en-US" sz="2000">
                <a:ea typeface="宋体" charset="-122"/>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488" y="4268788"/>
            <a:ext cx="12858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1482725"/>
            <a:ext cx="1398588"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标题 1"/>
          <p:cNvSpPr>
            <a:spLocks noGrp="1"/>
          </p:cNvSpPr>
          <p:nvPr>
            <p:ph type="title"/>
          </p:nvPr>
        </p:nvSpPr>
        <p:spPr>
          <a:xfrm>
            <a:off x="411163" y="257175"/>
            <a:ext cx="8280400" cy="533400"/>
          </a:xfrm>
        </p:spPr>
        <p:txBody>
          <a:bodyPr/>
          <a:lstStyle/>
          <a:p>
            <a:r>
              <a:rPr lang="en-US" altLang="zh-CN">
                <a:latin typeface="微软雅黑" pitchFamily="34" charset="-122"/>
                <a:ea typeface="微软雅黑" pitchFamily="34" charset="-122"/>
              </a:rPr>
              <a:t>Cypherpunk</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密码朋克 </a:t>
            </a:r>
          </a:p>
        </p:txBody>
      </p:sp>
      <p:sp>
        <p:nvSpPr>
          <p:cNvPr id="3" name="文本框 2"/>
          <p:cNvSpPr txBox="1">
            <a:spLocks noChangeArrowheads="1"/>
          </p:cNvSpPr>
          <p:nvPr/>
        </p:nvSpPr>
        <p:spPr bwMode="auto">
          <a:xfrm>
            <a:off x="520700" y="1252538"/>
            <a:ext cx="2314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1970</a:t>
            </a:r>
            <a:r>
              <a:rPr lang="zh-CN" altLang="en-US" sz="1800">
                <a:ea typeface="宋体" charset="-122"/>
              </a:rPr>
              <a:t>年代之前密码学</a:t>
            </a:r>
            <a:endParaRPr lang="en-US" altLang="zh-CN" sz="1800">
              <a:ea typeface="宋体" charset="-122"/>
            </a:endParaRPr>
          </a:p>
          <a:p>
            <a:pPr algn="ctr" eaLnBrk="1" hangingPunct="1">
              <a:spcBef>
                <a:spcPct val="0"/>
              </a:spcBef>
              <a:spcAft>
                <a:spcPct val="0"/>
              </a:spcAft>
              <a:buClrTx/>
              <a:buSzTx/>
              <a:buFontTx/>
              <a:buNone/>
            </a:pPr>
            <a:r>
              <a:rPr lang="zh-CN" altLang="en-US" sz="1800">
                <a:ea typeface="宋体" charset="-122"/>
              </a:rPr>
              <a:t>只存在美国军方系统</a:t>
            </a:r>
          </a:p>
        </p:txBody>
      </p:sp>
      <p:sp>
        <p:nvSpPr>
          <p:cNvPr id="5" name="文本框 4"/>
          <p:cNvSpPr txBox="1">
            <a:spLocks noChangeArrowheads="1"/>
          </p:cNvSpPr>
          <p:nvPr/>
        </p:nvSpPr>
        <p:spPr bwMode="auto">
          <a:xfrm>
            <a:off x="3721100" y="1311275"/>
            <a:ext cx="2044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1970</a:t>
            </a:r>
            <a:r>
              <a:rPr lang="zh-CN" altLang="en-US" sz="1800">
                <a:ea typeface="宋体" charset="-122"/>
              </a:rPr>
              <a:t>年代</a:t>
            </a:r>
            <a:r>
              <a:rPr lang="en-US" altLang="zh-CN" sz="1800">
                <a:ea typeface="宋体" charset="-122"/>
              </a:rPr>
              <a:t>IBM</a:t>
            </a:r>
            <a:r>
              <a:rPr lang="zh-CN" altLang="en-US" sz="1800">
                <a:ea typeface="宋体" charset="-122"/>
              </a:rPr>
              <a:t>首个</a:t>
            </a:r>
            <a:endParaRPr lang="en-US" altLang="zh-CN" sz="1800">
              <a:ea typeface="宋体" charset="-122"/>
            </a:endParaRPr>
          </a:p>
          <a:p>
            <a:pPr algn="ctr" eaLnBrk="1" hangingPunct="1">
              <a:spcBef>
                <a:spcPct val="0"/>
              </a:spcBef>
              <a:spcAft>
                <a:spcPct val="0"/>
              </a:spcAft>
              <a:buClrTx/>
              <a:buSzTx/>
              <a:buFontTx/>
              <a:buNone/>
            </a:pPr>
            <a:r>
              <a:rPr lang="zh-CN" altLang="en-US" sz="1800">
                <a:ea typeface="宋体" charset="-122"/>
              </a:rPr>
              <a:t>商用密码方案</a:t>
            </a:r>
            <a:r>
              <a:rPr lang="en-US" altLang="zh-CN" sz="1800">
                <a:ea typeface="宋体" charset="-122"/>
              </a:rPr>
              <a:t>DES</a:t>
            </a:r>
          </a:p>
        </p:txBody>
      </p:sp>
      <p:sp>
        <p:nvSpPr>
          <p:cNvPr id="6" name="文本框 5"/>
          <p:cNvSpPr txBox="1">
            <a:spLocks noChangeArrowheads="1"/>
          </p:cNvSpPr>
          <p:nvPr/>
        </p:nvSpPr>
        <p:spPr bwMode="auto">
          <a:xfrm>
            <a:off x="709613" y="2338388"/>
            <a:ext cx="2787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1980</a:t>
            </a:r>
            <a:r>
              <a:rPr lang="zh-CN" altLang="en-US" sz="1800">
                <a:ea typeface="宋体" charset="-122"/>
              </a:rPr>
              <a:t>年代</a:t>
            </a:r>
            <a:r>
              <a:rPr lang="en-US" altLang="zh-CN" sz="1800">
                <a:ea typeface="宋体" charset="-122"/>
              </a:rPr>
              <a:t>David Chaum</a:t>
            </a:r>
          </a:p>
          <a:p>
            <a:pPr algn="ctr" eaLnBrk="1" hangingPunct="1">
              <a:spcBef>
                <a:spcPct val="0"/>
              </a:spcBef>
              <a:spcAft>
                <a:spcPct val="0"/>
              </a:spcAft>
              <a:buClrTx/>
              <a:buSzTx/>
              <a:buFontTx/>
              <a:buNone/>
            </a:pPr>
            <a:r>
              <a:rPr lang="en-US" altLang="zh-CN" sz="1800">
                <a:ea typeface="宋体" charset="-122"/>
              </a:rPr>
              <a:t> </a:t>
            </a:r>
            <a:r>
              <a:rPr lang="zh-CN" altLang="en-US" sz="1800">
                <a:ea typeface="宋体" charset="-122"/>
              </a:rPr>
              <a:t>创建</a:t>
            </a:r>
            <a:r>
              <a:rPr lang="zh-CN" altLang="en-US" sz="1800" b="1">
                <a:solidFill>
                  <a:srgbClr val="FF0000"/>
                </a:solidFill>
                <a:ea typeface="宋体" charset="-122"/>
              </a:rPr>
              <a:t>匿名支付</a:t>
            </a:r>
            <a:r>
              <a:rPr lang="zh-CN" altLang="en-US" sz="1800">
                <a:ea typeface="宋体" charset="-122"/>
              </a:rPr>
              <a:t>和</a:t>
            </a:r>
            <a:r>
              <a:rPr lang="zh-CN" altLang="en-US" sz="1800" b="1">
                <a:solidFill>
                  <a:srgbClr val="FF0000"/>
                </a:solidFill>
                <a:ea typeface="宋体" charset="-122"/>
              </a:rPr>
              <a:t>电子货币</a:t>
            </a:r>
            <a:endParaRPr lang="en-US" altLang="zh-CN" sz="1800" b="1">
              <a:solidFill>
                <a:srgbClr val="FF0000"/>
              </a:solidFill>
              <a:ea typeface="宋体" charset="-122"/>
            </a:endParaRPr>
          </a:p>
        </p:txBody>
      </p:sp>
      <p:sp>
        <p:nvSpPr>
          <p:cNvPr id="7" name="文本框 6"/>
          <p:cNvSpPr txBox="1">
            <a:spLocks noChangeArrowheads="1"/>
          </p:cNvSpPr>
          <p:nvPr/>
        </p:nvSpPr>
        <p:spPr bwMode="auto">
          <a:xfrm>
            <a:off x="4378325" y="2424113"/>
            <a:ext cx="22621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1992</a:t>
            </a:r>
            <a:r>
              <a:rPr lang="zh-CN" altLang="en-US" sz="1800">
                <a:ea typeface="宋体" charset="-122"/>
              </a:rPr>
              <a:t>年</a:t>
            </a:r>
            <a:r>
              <a:rPr lang="en-US" altLang="zh-CN" sz="1800">
                <a:ea typeface="宋体" charset="-122"/>
              </a:rPr>
              <a:t>Eric Hughes</a:t>
            </a:r>
          </a:p>
          <a:p>
            <a:pPr algn="ctr" eaLnBrk="1" hangingPunct="1">
              <a:spcBef>
                <a:spcPct val="0"/>
              </a:spcBef>
              <a:spcAft>
                <a:spcPct val="0"/>
              </a:spcAft>
              <a:buClrTx/>
              <a:buSzTx/>
              <a:buFontTx/>
              <a:buNone/>
            </a:pPr>
            <a:r>
              <a:rPr lang="zh-CN" altLang="en-US" sz="1800">
                <a:ea typeface="宋体" charset="-122"/>
              </a:rPr>
              <a:t>开发了</a:t>
            </a:r>
            <a:r>
              <a:rPr lang="zh-CN" altLang="en-US" sz="1800" b="1">
                <a:solidFill>
                  <a:srgbClr val="FF0000"/>
                </a:solidFill>
                <a:ea typeface="宋体" charset="-122"/>
              </a:rPr>
              <a:t>匿名邮件</a:t>
            </a:r>
            <a:r>
              <a:rPr lang="zh-CN" altLang="en-US" sz="1800">
                <a:ea typeface="宋体" charset="-122"/>
              </a:rPr>
              <a:t>列表</a:t>
            </a:r>
            <a:endParaRPr lang="en-US" altLang="zh-CN" sz="1800">
              <a:ea typeface="宋体" charset="-122"/>
            </a:endParaRPr>
          </a:p>
        </p:txBody>
      </p:sp>
      <p:sp>
        <p:nvSpPr>
          <p:cNvPr id="8" name="文本框 7"/>
          <p:cNvSpPr txBox="1">
            <a:spLocks noChangeArrowheads="1"/>
          </p:cNvSpPr>
          <p:nvPr/>
        </p:nvSpPr>
        <p:spPr bwMode="auto">
          <a:xfrm>
            <a:off x="5456238" y="4624388"/>
            <a:ext cx="2224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2001</a:t>
            </a:r>
            <a:r>
              <a:rPr lang="zh-CN" altLang="en-US" sz="1800">
                <a:ea typeface="宋体" charset="-122"/>
              </a:rPr>
              <a:t>年</a:t>
            </a:r>
            <a:r>
              <a:rPr lang="en-US" altLang="zh-CN" sz="1800">
                <a:ea typeface="宋体" charset="-122"/>
              </a:rPr>
              <a:t>Bram Cohen</a:t>
            </a:r>
          </a:p>
          <a:p>
            <a:pPr algn="ctr" eaLnBrk="1" hangingPunct="1">
              <a:spcBef>
                <a:spcPct val="0"/>
              </a:spcBef>
              <a:spcAft>
                <a:spcPct val="0"/>
              </a:spcAft>
              <a:buClrTx/>
              <a:buSzTx/>
              <a:buFontTx/>
              <a:buNone/>
            </a:pPr>
            <a:r>
              <a:rPr lang="zh-CN" altLang="en-US" sz="1800">
                <a:ea typeface="宋体" charset="-122"/>
              </a:rPr>
              <a:t>开发了</a:t>
            </a:r>
            <a:r>
              <a:rPr lang="en-US" altLang="zh-CN" sz="1800">
                <a:ea typeface="宋体" charset="-122"/>
              </a:rPr>
              <a:t>BitTorrent </a:t>
            </a:r>
          </a:p>
        </p:txBody>
      </p:sp>
      <p:sp>
        <p:nvSpPr>
          <p:cNvPr id="9" name="文本框 8"/>
          <p:cNvSpPr txBox="1">
            <a:spLocks noChangeArrowheads="1"/>
          </p:cNvSpPr>
          <p:nvPr/>
        </p:nvSpPr>
        <p:spPr bwMode="auto">
          <a:xfrm>
            <a:off x="4913313" y="3622675"/>
            <a:ext cx="3878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1997</a:t>
            </a:r>
            <a:r>
              <a:rPr lang="zh-CN" altLang="en-US" sz="1800">
                <a:ea typeface="宋体" charset="-122"/>
              </a:rPr>
              <a:t>年</a:t>
            </a:r>
            <a:r>
              <a:rPr lang="en-US" altLang="zh-CN" sz="1800">
                <a:ea typeface="宋体" charset="-122"/>
              </a:rPr>
              <a:t>Adam Back</a:t>
            </a:r>
            <a:r>
              <a:rPr lang="zh-CN" altLang="en-US" sz="1800">
                <a:ea typeface="宋体" charset="-122"/>
              </a:rPr>
              <a:t>开发了</a:t>
            </a:r>
            <a:r>
              <a:rPr lang="en-US" altLang="zh-CN" sz="1800">
                <a:ea typeface="宋体" charset="-122"/>
              </a:rPr>
              <a:t>Hashcash</a:t>
            </a:r>
          </a:p>
          <a:p>
            <a:pPr algn="ctr" eaLnBrk="1" hangingPunct="1">
              <a:spcBef>
                <a:spcPct val="0"/>
              </a:spcBef>
              <a:spcAft>
                <a:spcPct val="0"/>
              </a:spcAft>
              <a:buClrTx/>
              <a:buSzTx/>
              <a:buFontTx/>
              <a:buNone/>
            </a:pPr>
            <a:r>
              <a:rPr lang="zh-CN" altLang="en-US" sz="1800">
                <a:ea typeface="宋体" charset="-122"/>
              </a:rPr>
              <a:t>首次引入</a:t>
            </a:r>
            <a:r>
              <a:rPr lang="zh-CN" altLang="en-US" sz="1800" b="1">
                <a:solidFill>
                  <a:srgbClr val="FF0000"/>
                </a:solidFill>
                <a:ea typeface="宋体" charset="-122"/>
              </a:rPr>
              <a:t>工作量证明</a:t>
            </a:r>
            <a:r>
              <a:rPr lang="zh-TW" altLang="en-US" sz="1800">
                <a:ea typeface="PMingLiU" charset="-120"/>
              </a:rPr>
              <a:t>过滤垃圾邮件</a:t>
            </a:r>
            <a:endParaRPr lang="en-US" altLang="zh-CN" sz="1800">
              <a:ea typeface="宋体" charset="-122"/>
            </a:endParaRPr>
          </a:p>
        </p:txBody>
      </p:sp>
      <p:sp>
        <p:nvSpPr>
          <p:cNvPr id="11" name="文本框 10"/>
          <p:cNvSpPr txBox="1">
            <a:spLocks noChangeArrowheads="1"/>
          </p:cNvSpPr>
          <p:nvPr/>
        </p:nvSpPr>
        <p:spPr bwMode="auto">
          <a:xfrm>
            <a:off x="196850" y="5089525"/>
            <a:ext cx="53863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sz="1800">
                <a:ea typeface="宋体" charset="-122"/>
              </a:rPr>
              <a:t>2008</a:t>
            </a:r>
            <a:r>
              <a:rPr lang="zh-CN" altLang="en-US" sz="1800">
                <a:ea typeface="宋体" charset="-122"/>
              </a:rPr>
              <a:t>年中本聪发表</a:t>
            </a:r>
            <a:endParaRPr lang="en-US" altLang="zh-CN" sz="1800">
              <a:ea typeface="宋体" charset="-122"/>
            </a:endParaRPr>
          </a:p>
          <a:p>
            <a:pPr algn="ctr" eaLnBrk="1" hangingPunct="1">
              <a:spcBef>
                <a:spcPct val="0"/>
              </a:spcBef>
              <a:spcAft>
                <a:spcPct val="0"/>
              </a:spcAft>
              <a:buClrTx/>
              <a:buSzTx/>
              <a:buFontTx/>
              <a:buNone/>
            </a:pPr>
            <a:r>
              <a:rPr lang="en-US" altLang="zh-CN" sz="1800" b="1" i="1">
                <a:solidFill>
                  <a:srgbClr val="FF0000"/>
                </a:solidFill>
                <a:ea typeface="宋体" charset="-122"/>
              </a:rPr>
              <a:t>Bitcoin: A Peer-to-Peer Electronic Cash System</a:t>
            </a:r>
            <a:endParaRPr lang="en-US" altLang="zh-CN" sz="1800" b="1">
              <a:solidFill>
                <a:srgbClr val="FF0000"/>
              </a:solidFill>
              <a:ea typeface="宋体" charset="-122"/>
            </a:endParaRPr>
          </a:p>
        </p:txBody>
      </p:sp>
      <p:sp>
        <p:nvSpPr>
          <p:cNvPr id="12" name="矩形 11"/>
          <p:cNvSpPr>
            <a:spLocks noChangeArrowheads="1"/>
          </p:cNvSpPr>
          <p:nvPr/>
        </p:nvSpPr>
        <p:spPr bwMode="auto">
          <a:xfrm>
            <a:off x="2576513" y="5976938"/>
            <a:ext cx="300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en-US" altLang="zh-CN" sz="1800">
                <a:solidFill>
                  <a:srgbClr val="333333"/>
                </a:solidFill>
                <a:ea typeface="宋体" charset="-122"/>
              </a:rPr>
              <a:t>2014</a:t>
            </a:r>
            <a:r>
              <a:rPr lang="zh-CN" altLang="en-US" sz="1800">
                <a:solidFill>
                  <a:srgbClr val="333333"/>
                </a:solidFill>
                <a:ea typeface="宋体" charset="-122"/>
              </a:rPr>
              <a:t>年，以太坊区块链出现</a:t>
            </a:r>
            <a:endParaRPr lang="zh-CN" altLang="en-US" sz="1800">
              <a:ea typeface="宋体" charset="-122"/>
            </a:endParaRPr>
          </a:p>
        </p:txBody>
      </p:sp>
      <p:sp>
        <p:nvSpPr>
          <p:cNvPr id="63502" name="下箭头 14"/>
          <p:cNvSpPr>
            <a:spLocks noChangeArrowheads="1"/>
          </p:cNvSpPr>
          <p:nvPr/>
        </p:nvSpPr>
        <p:spPr bwMode="auto">
          <a:xfrm rot="-2031025">
            <a:off x="4454525" y="688975"/>
            <a:ext cx="276225" cy="6240463"/>
          </a:xfrm>
          <a:prstGeom prst="downArrow">
            <a:avLst>
              <a:gd name="adj1" fmla="val 31435"/>
              <a:gd name="adj2" fmla="val 49891"/>
            </a:avLst>
          </a:prstGeom>
          <a:solidFill>
            <a:srgbClr val="00B0F0"/>
          </a:solidFill>
          <a:ln>
            <a:noFill/>
          </a:ln>
          <a:extLst>
            <a:ext uri="{91240B29-F687-4F45-9708-019B960494DF}">
              <a14:hiddenLine xmlns:a14="http://schemas.microsoft.com/office/drawing/2010/main" w="12700">
                <a:solidFill>
                  <a:srgbClr val="000000"/>
                </a:solidFill>
                <a:rou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defTabSz="914400">
              <a:spcBef>
                <a:spcPct val="0"/>
              </a:spcBef>
              <a:spcAft>
                <a:spcPct val="0"/>
              </a:spcAft>
              <a:buClrTx/>
              <a:buSzTx/>
              <a:buFontTx/>
              <a:buNone/>
            </a:pPr>
            <a:endParaRPr lang="zh-CN" altLang="en-US" sz="1400" b="1">
              <a:ea typeface="宋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4725" y="1147763"/>
            <a:ext cx="1593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91363" y="2336800"/>
            <a:ext cx="13541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6513" y="4481513"/>
            <a:ext cx="14874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内容占位符 3"/>
          <p:cNvPicPr>
            <a:picLocks noGrp="1" noChangeAspect="1"/>
          </p:cNvPicPr>
          <p:nvPr>
            <p:ph idx="1"/>
          </p:nvPr>
        </p:nvPicPr>
        <p:blipFill>
          <a:blip r:embed="rId8">
            <a:extLst>
              <a:ext uri="{28A0092B-C50C-407E-A947-70E740481C1C}">
                <a14:useLocalDpi xmlns:a14="http://schemas.microsoft.com/office/drawing/2010/main" val="0"/>
              </a:ext>
            </a:extLst>
          </a:blip>
          <a:srcRect/>
          <a:stretch>
            <a:fillRect/>
          </a:stretch>
        </p:blipFill>
        <p:spPr>
          <a:xfrm>
            <a:off x="1338263" y="4903788"/>
            <a:ext cx="508000" cy="527050"/>
          </a:xfrm>
        </p:spPr>
      </p:pic>
      <p:pic>
        <p:nvPicPr>
          <p:cNvPr id="21" name="图片 2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6775" y="5872163"/>
            <a:ext cx="579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633538" y="4219575"/>
            <a:ext cx="3306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en-US" altLang="zh-CN" sz="1800">
                <a:ea typeface="宋体" charset="-122"/>
              </a:rPr>
              <a:t>1998</a:t>
            </a:r>
            <a:r>
              <a:rPr lang="zh-CN" altLang="en-US" sz="1800">
                <a:ea typeface="宋体" charset="-122"/>
              </a:rPr>
              <a:t>年，</a:t>
            </a:r>
            <a:r>
              <a:rPr lang="en-US" altLang="zh-CN" sz="1800">
                <a:ea typeface="宋体" charset="-122"/>
              </a:rPr>
              <a:t>Wei Dai </a:t>
            </a:r>
            <a:r>
              <a:rPr lang="zh-CN" altLang="en-US" sz="1800">
                <a:ea typeface="宋体" charset="-122"/>
              </a:rPr>
              <a:t>发布了</a:t>
            </a:r>
            <a:endParaRPr lang="en-US" altLang="zh-CN" sz="1800">
              <a:ea typeface="宋体" charset="-122"/>
            </a:endParaRPr>
          </a:p>
          <a:p>
            <a:pPr eaLnBrk="1" hangingPunct="1">
              <a:spcBef>
                <a:spcPct val="0"/>
              </a:spcBef>
              <a:spcAft>
                <a:spcPct val="0"/>
              </a:spcAft>
              <a:buClrTx/>
              <a:buSzTx/>
              <a:buFontTx/>
              <a:buNone/>
            </a:pPr>
            <a:r>
              <a:rPr lang="en-US" altLang="zh-CN" sz="1800" b="1">
                <a:solidFill>
                  <a:srgbClr val="FF0000"/>
                </a:solidFill>
                <a:ea typeface="宋体" charset="-122"/>
              </a:rPr>
              <a:t>B-Money</a:t>
            </a:r>
            <a:r>
              <a:rPr lang="en-US" altLang="zh-CN" sz="1800">
                <a:ea typeface="宋体" charset="-122"/>
              </a:rPr>
              <a:t>—</a:t>
            </a:r>
            <a:r>
              <a:rPr lang="zh-CN" altLang="en-US" sz="1800" b="1">
                <a:solidFill>
                  <a:srgbClr val="FF0000"/>
                </a:solidFill>
                <a:ea typeface="宋体" charset="-122"/>
              </a:rPr>
              <a:t>交易数据维护方案</a:t>
            </a:r>
          </a:p>
        </p:txBody>
      </p:sp>
      <p:sp>
        <p:nvSpPr>
          <p:cNvPr id="14" name="矩形 13"/>
          <p:cNvSpPr/>
          <p:nvPr/>
        </p:nvSpPr>
        <p:spPr>
          <a:xfrm>
            <a:off x="442913" y="3095625"/>
            <a:ext cx="4024312" cy="1231900"/>
          </a:xfrm>
          <a:prstGeom prst="rect">
            <a:avLst/>
          </a:prstGeom>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Tx/>
              <a:buNone/>
            </a:pPr>
            <a:r>
              <a:rPr lang="en-US" altLang="zh-CN" sz="1800">
                <a:solidFill>
                  <a:srgbClr val="333333"/>
                </a:solidFill>
                <a:ea typeface="宋体" charset="-122"/>
              </a:rPr>
              <a:t>1993</a:t>
            </a:r>
            <a:r>
              <a:rPr lang="zh-CN" altLang="en-US" sz="1800">
                <a:solidFill>
                  <a:srgbClr val="333333"/>
                </a:solidFill>
                <a:ea typeface="宋体" charset="-122"/>
              </a:rPr>
              <a:t>年</a:t>
            </a:r>
            <a:r>
              <a:rPr lang="en-US" altLang="zh-CN" sz="1800">
                <a:solidFill>
                  <a:srgbClr val="333333"/>
                </a:solidFill>
                <a:ea typeface="宋体" charset="-122"/>
              </a:rPr>
              <a:t>Eric Hughes</a:t>
            </a:r>
            <a:r>
              <a:rPr lang="zh-CN" altLang="en-US" sz="1800">
                <a:solidFill>
                  <a:srgbClr val="333333"/>
                </a:solidFill>
                <a:ea typeface="宋体" charset="-122"/>
              </a:rPr>
              <a:t>， </a:t>
            </a:r>
            <a:r>
              <a:rPr lang="en-US" altLang="zh-CN" sz="1800">
                <a:solidFill>
                  <a:srgbClr val="333333"/>
                </a:solidFill>
                <a:ea typeface="宋体" charset="-122"/>
              </a:rPr>
              <a:t>Tim May</a:t>
            </a:r>
            <a:r>
              <a:rPr lang="zh-CN" altLang="en-US" sz="1800">
                <a:solidFill>
                  <a:srgbClr val="333333"/>
                </a:solidFill>
                <a:ea typeface="宋体" charset="-122"/>
              </a:rPr>
              <a:t>和 </a:t>
            </a:r>
            <a:r>
              <a:rPr lang="en-US" altLang="zh-CN" sz="1800">
                <a:solidFill>
                  <a:srgbClr val="333333"/>
                </a:solidFill>
                <a:ea typeface="宋体" charset="-122"/>
              </a:rPr>
              <a:t>John Gilmore</a:t>
            </a:r>
            <a:r>
              <a:rPr lang="zh-CN" altLang="en-US" sz="1800">
                <a:solidFill>
                  <a:srgbClr val="333333"/>
                </a:solidFill>
                <a:ea typeface="宋体" charset="-122"/>
              </a:rPr>
              <a:t>拟定</a:t>
            </a:r>
            <a:r>
              <a:rPr lang="en-US" altLang="zh-CN" sz="1800" b="1">
                <a:solidFill>
                  <a:srgbClr val="FF0000"/>
                </a:solidFill>
                <a:ea typeface="宋体" charset="-122"/>
              </a:rPr>
              <a:t>《</a:t>
            </a:r>
            <a:r>
              <a:rPr lang="zh-CN" altLang="en-US" sz="1800" b="1">
                <a:solidFill>
                  <a:srgbClr val="FF0000"/>
                </a:solidFill>
                <a:ea typeface="宋体" charset="-122"/>
              </a:rPr>
              <a:t>密码朋克宣言</a:t>
            </a:r>
            <a:r>
              <a:rPr lang="en-US" altLang="zh-CN" sz="1800" b="1">
                <a:solidFill>
                  <a:srgbClr val="FF0000"/>
                </a:solidFill>
                <a:ea typeface="宋体" charset="-122"/>
              </a:rPr>
              <a:t>》</a:t>
            </a:r>
            <a:r>
              <a:rPr lang="zh-CN" altLang="en-US" sz="2000" b="1">
                <a:solidFill>
                  <a:srgbClr val="0070C0"/>
                </a:solidFill>
                <a:effectLst>
                  <a:outerShdw blurRad="38100" dist="38100" dir="2700000" algn="tl">
                    <a:srgbClr val="C0C0C0"/>
                  </a:outerShdw>
                </a:effectLst>
                <a:ea typeface="宋体" charset="-122"/>
              </a:rPr>
              <a:t>开启</a:t>
            </a:r>
            <a:r>
              <a:rPr lang="en-US" altLang="zh-CN" sz="2000" b="1">
                <a:solidFill>
                  <a:srgbClr val="0070C0"/>
                </a:solidFill>
                <a:effectLst>
                  <a:outerShdw blurRad="38100" dist="38100" dir="2700000" algn="tl">
                    <a:srgbClr val="C0C0C0"/>
                  </a:outerShdw>
                </a:effectLst>
                <a:ea typeface="宋体" charset="-122"/>
              </a:rPr>
              <a:t>Cypherpunk</a:t>
            </a:r>
            <a:r>
              <a:rPr lang="zh-CN" altLang="en-US" sz="2000" b="1">
                <a:solidFill>
                  <a:srgbClr val="0070C0"/>
                </a:solidFill>
                <a:effectLst>
                  <a:outerShdw blurRad="38100" dist="38100" dir="2700000" algn="tl">
                    <a:srgbClr val="C0C0C0"/>
                  </a:outerShdw>
                </a:effectLst>
                <a:ea typeface="宋体" charset="-122"/>
              </a:rPr>
              <a:t>时代</a:t>
            </a:r>
            <a:endParaRPr lang="en-US" altLang="zh-CN" sz="2000" b="1">
              <a:solidFill>
                <a:srgbClr val="0070C0"/>
              </a:solidFill>
              <a:effectLst>
                <a:outerShdw blurRad="38100" dist="38100" dir="2700000" algn="tl">
                  <a:srgbClr val="C0C0C0"/>
                </a:outerShdw>
              </a:effectLst>
              <a:ea typeface="宋体" charset="-122"/>
            </a:endParaRPr>
          </a:p>
          <a:p>
            <a:pPr eaLnBrk="1" hangingPunct="1">
              <a:spcBef>
                <a:spcPct val="0"/>
              </a:spcBef>
              <a:spcAft>
                <a:spcPct val="0"/>
              </a:spcAft>
              <a:buClrTx/>
              <a:buSzTx/>
              <a:buFontTx/>
              <a:buNone/>
            </a:pPr>
            <a:endParaRPr lang="zh-CN" altLang="en-US" sz="1800" b="1">
              <a:solidFill>
                <a:srgbClr val="FF0000"/>
              </a:solidFill>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ppt_x"/>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 calcmode="lin" valueType="num">
                                      <p:cBhvr additive="base">
                                        <p:cTn id="74" dur="500" fill="hold"/>
                                        <p:tgtEl>
                                          <p:spTgt spid="11"/>
                                        </p:tgtEl>
                                        <p:attrNameLst>
                                          <p:attrName>ppt_x</p:attrName>
                                        </p:attrNameLst>
                                      </p:cBhvr>
                                      <p:tavLst>
                                        <p:tav tm="0">
                                          <p:val>
                                            <p:strVal val="#ppt_x"/>
                                          </p:val>
                                        </p:tav>
                                        <p:tav tm="100000">
                                          <p:val>
                                            <p:strVal val="#ppt_x"/>
                                          </p:val>
                                        </p:tav>
                                      </p:tavLst>
                                    </p:anim>
                                    <p:anim calcmode="lin" valueType="num">
                                      <p:cBhvr additive="base">
                                        <p:cTn id="75" dur="500" fill="hold"/>
                                        <p:tgtEl>
                                          <p:spTgt spid="11"/>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ppt_x"/>
                                          </p:val>
                                        </p:tav>
                                        <p:tav tm="100000">
                                          <p:val>
                                            <p:strVal val="#ppt_x"/>
                                          </p:val>
                                        </p:tav>
                                      </p:tavLst>
                                    </p:anim>
                                    <p:anim calcmode="lin" valueType="num">
                                      <p:cBhvr additive="base">
                                        <p:cTn id="7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500" fill="hold"/>
                                        <p:tgtEl>
                                          <p:spTgt spid="12"/>
                                        </p:tgtEl>
                                        <p:attrNameLst>
                                          <p:attrName>ppt_x</p:attrName>
                                        </p:attrNameLst>
                                      </p:cBhvr>
                                      <p:tavLst>
                                        <p:tav tm="0">
                                          <p:val>
                                            <p:strVal val="#ppt_x"/>
                                          </p:val>
                                        </p:tav>
                                        <p:tav tm="100000">
                                          <p:val>
                                            <p:strVal val="#ppt_x"/>
                                          </p:val>
                                        </p:tav>
                                      </p:tavLst>
                                    </p:anim>
                                    <p:anim calcmode="lin" valueType="num">
                                      <p:cBhvr additive="base">
                                        <p:cTn id="85" dur="500" fill="hold"/>
                                        <p:tgtEl>
                                          <p:spTgt spid="12"/>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1" grpId="0"/>
      <p:bldP spid="12" grpId="0"/>
      <p:bldP spid="4"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7588" y="4256088"/>
            <a:ext cx="45275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标题 1"/>
          <p:cNvSpPr>
            <a:spLocks noGrp="1"/>
          </p:cNvSpPr>
          <p:nvPr>
            <p:ph type="title"/>
          </p:nvPr>
        </p:nvSpPr>
        <p:spPr>
          <a:xfrm>
            <a:off x="411163" y="257175"/>
            <a:ext cx="8280400" cy="533400"/>
          </a:xfrm>
        </p:spPr>
        <p:txBody>
          <a:bodyPr/>
          <a:lstStyle/>
          <a:p>
            <a:r>
              <a:rPr lang="en-US" altLang="zh-CN">
                <a:latin typeface="微软雅黑" pitchFamily="34" charset="-122"/>
                <a:ea typeface="微软雅黑" pitchFamily="34" charset="-122"/>
              </a:rPr>
              <a:t>Cypherpunk-Bitcoin</a:t>
            </a:r>
            <a:endParaRPr lang="zh-CN" altLang="en-US">
              <a:latin typeface="微软雅黑" pitchFamily="34" charset="-122"/>
              <a:ea typeface="微软雅黑"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504196">
            <a:off x="920750" y="4232275"/>
            <a:ext cx="246697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rot="2480152">
            <a:off x="5410200" y="4508500"/>
            <a:ext cx="2811463" cy="584200"/>
          </a:xfrm>
          <a:prstGeom prst="rect">
            <a:avLst/>
          </a:prstGeom>
          <a:noFill/>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defTabSz="457200" fontAlgn="base">
              <a:spcBef>
                <a:spcPct val="0"/>
              </a:spcBef>
              <a:spcAft>
                <a:spcPct val="0"/>
              </a:spcAft>
              <a:defRPr>
                <a:solidFill>
                  <a:schemeClr val="tx1"/>
                </a:solidFill>
                <a:latin typeface="Arial" panose="020B0604020202090204" pitchFamily="34" charset="0"/>
              </a:defRPr>
            </a:lvl6pPr>
            <a:lvl7pPr marL="2971800" indent="-228600" defTabSz="457200" fontAlgn="base">
              <a:spcBef>
                <a:spcPct val="0"/>
              </a:spcBef>
              <a:spcAft>
                <a:spcPct val="0"/>
              </a:spcAft>
              <a:defRPr>
                <a:solidFill>
                  <a:schemeClr val="tx1"/>
                </a:solidFill>
                <a:latin typeface="Arial" panose="020B0604020202090204" pitchFamily="34" charset="0"/>
              </a:defRPr>
            </a:lvl7pPr>
            <a:lvl8pPr marL="3429000" indent="-228600" defTabSz="457200" fontAlgn="base">
              <a:spcBef>
                <a:spcPct val="0"/>
              </a:spcBef>
              <a:spcAft>
                <a:spcPct val="0"/>
              </a:spcAft>
              <a:defRPr>
                <a:solidFill>
                  <a:schemeClr val="tx1"/>
                </a:solidFill>
                <a:latin typeface="Arial" panose="020B0604020202090204" pitchFamily="34" charset="0"/>
              </a:defRPr>
            </a:lvl8pPr>
            <a:lvl9pPr marL="3886200" indent="-228600" defTabSz="457200" fontAlgn="base">
              <a:spcBef>
                <a:spcPct val="0"/>
              </a:spcBef>
              <a:spcAft>
                <a:spcPct val="0"/>
              </a:spcAft>
              <a:defRPr>
                <a:solidFill>
                  <a:schemeClr val="tx1"/>
                </a:solidFill>
                <a:latin typeface="Arial" panose="020B0604020202090204" pitchFamily="34" charset="0"/>
              </a:defRPr>
            </a:lvl9pPr>
          </a:lstStyle>
          <a:p>
            <a:pPr algn="ctr" eaLnBrk="1" hangingPunct="1">
              <a:defRPr/>
            </a:pPr>
            <a:r>
              <a:rPr lang="en-US" altLang="zh-CN" sz="3200">
                <a:effectLst>
                  <a:outerShdw blurRad="38100" dist="38100" dir="2700000" algn="tl">
                    <a:srgbClr val="C0C0C0"/>
                  </a:outerShdw>
                </a:effectLst>
                <a:ea typeface="宋体" charset="-122"/>
              </a:rPr>
              <a:t>Proof of Work</a:t>
            </a:r>
            <a:endParaRPr lang="zh-CN" altLang="en-US" sz="3200">
              <a:effectLst>
                <a:outerShdw blurRad="38100" dist="38100" dir="2700000" algn="tl">
                  <a:srgbClr val="C0C0C0"/>
                </a:outerShdw>
              </a:effectLst>
              <a:ea typeface="宋体"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90825" y="1004888"/>
            <a:ext cx="3451225"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l="-1" t="4463" r="4463"/>
          <a:stretch>
            <a:fillRect/>
          </a:stretch>
        </p:blipFill>
        <p:spPr>
          <a:xfrm>
            <a:off x="4006748" y="2329370"/>
            <a:ext cx="891805" cy="924481"/>
          </a:xfrm>
          <a:effectLst>
            <a:softEdge rad="101600"/>
          </a:effectLst>
        </p:spPr>
      </p:pic>
      <p:sp>
        <p:nvSpPr>
          <p:cNvPr id="2" name="矩形 1"/>
          <p:cNvSpPr>
            <a:spLocks noChangeArrowheads="1"/>
          </p:cNvSpPr>
          <p:nvPr/>
        </p:nvSpPr>
        <p:spPr bwMode="auto">
          <a:xfrm>
            <a:off x="1741488" y="3344863"/>
            <a:ext cx="542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spcBef>
                <a:spcPct val="0"/>
              </a:spcBef>
              <a:spcAft>
                <a:spcPct val="0"/>
              </a:spcAft>
              <a:buClrTx/>
              <a:buSzTx/>
              <a:buFontTx/>
              <a:buNone/>
            </a:pPr>
            <a:r>
              <a:rPr lang="en-US" altLang="zh-CN" sz="1800" b="1" i="1">
                <a:ea typeface="宋体" charset="-122"/>
              </a:rPr>
              <a:t>Bitcoin: A Peer-to-Peer Electronic Cash System</a:t>
            </a:r>
            <a:endParaRPr lang="zh-CN" altLang="en-US" sz="1800" b="1" i="1">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179443"/>
            <a:ext cx="9144000" cy="2160105"/>
          </a:xfrm>
        </p:spPr>
        <p:txBody>
          <a:bodyPr>
            <a:noAutofit/>
          </a:bodyPr>
          <a:lstStyle/>
          <a:p>
            <a:pPr algn="ctr">
              <a:lnSpc>
                <a:spcPct val="150000"/>
              </a:lnSpc>
            </a:pPr>
            <a:r>
              <a:rPr lang="en-US" altLang="zh-CN" sz="4800" dirty="0">
                <a:latin typeface="微软雅黑" pitchFamily="34" charset="-122"/>
                <a:ea typeface="微软雅黑" pitchFamily="34" charset="-122"/>
              </a:rPr>
              <a:t>Section</a:t>
            </a:r>
            <a:r>
              <a:rPr lang="zh-CN" altLang="en-US" sz="4800" dirty="0">
                <a:latin typeface="微软雅黑" pitchFamily="34" charset="-122"/>
                <a:ea typeface="微软雅黑" pitchFamily="34" charset="-122"/>
              </a:rPr>
              <a:t> </a:t>
            </a:r>
            <a:r>
              <a:rPr lang="en-US" altLang="zh-CN" sz="4800" dirty="0">
                <a:latin typeface="微软雅黑" pitchFamily="34" charset="-122"/>
                <a:ea typeface="微软雅黑" pitchFamily="34" charset="-122"/>
              </a:rPr>
              <a:t>III</a:t>
            </a:r>
            <a:r>
              <a:rPr lang="zh-CN" altLang="en-US" sz="4800" dirty="0">
                <a:latin typeface="微软雅黑" pitchFamily="34" charset="-122"/>
                <a:ea typeface="微软雅黑" pitchFamily="34" charset="-122"/>
              </a:rPr>
              <a:t> </a:t>
            </a:r>
            <a:br>
              <a:rPr lang="en-US" altLang="zh-CN" sz="4800" dirty="0">
                <a:latin typeface="微软雅黑" pitchFamily="34" charset="-122"/>
                <a:ea typeface="微软雅黑" pitchFamily="34" charset="-122"/>
              </a:rPr>
            </a:br>
            <a:r>
              <a:rPr lang="en-US" altLang="zh-CN" sz="4800" dirty="0">
                <a:solidFill>
                  <a:srgbClr val="C00000"/>
                </a:solidFill>
                <a:latin typeface="微软雅黑" pitchFamily="34" charset="-122"/>
                <a:ea typeface="微软雅黑" pitchFamily="34" charset="-122"/>
              </a:rPr>
              <a:t>From</a:t>
            </a:r>
            <a:r>
              <a:rPr lang="zh-CN" altLang="en-US" sz="4800" dirty="0">
                <a:solidFill>
                  <a:srgbClr val="C00000"/>
                </a:solidFill>
                <a:latin typeface="微软雅黑" pitchFamily="34" charset="-122"/>
                <a:ea typeface="微软雅黑" pitchFamily="34" charset="-122"/>
              </a:rPr>
              <a:t> </a:t>
            </a:r>
            <a:r>
              <a:rPr lang="en-US" altLang="zh-CN" sz="4800" dirty="0">
                <a:solidFill>
                  <a:srgbClr val="C00000"/>
                </a:solidFill>
                <a:latin typeface="微软雅黑" pitchFamily="34" charset="-122"/>
                <a:ea typeface="微软雅黑" pitchFamily="34" charset="-122"/>
              </a:rPr>
              <a:t>Bitcoin</a:t>
            </a:r>
            <a:r>
              <a:rPr lang="zh-CN" altLang="en-US" sz="4800" dirty="0">
                <a:solidFill>
                  <a:srgbClr val="C00000"/>
                </a:solidFill>
                <a:latin typeface="微软雅黑" pitchFamily="34" charset="-122"/>
                <a:ea typeface="微软雅黑" pitchFamily="34" charset="-122"/>
              </a:rPr>
              <a:t> </a:t>
            </a:r>
            <a:r>
              <a:rPr lang="en-US" altLang="zh-CN" sz="4800" dirty="0">
                <a:solidFill>
                  <a:srgbClr val="C00000"/>
                </a:solidFill>
                <a:latin typeface="微软雅黑" pitchFamily="34" charset="-122"/>
                <a:ea typeface="微软雅黑" pitchFamily="34" charset="-122"/>
              </a:rPr>
              <a:t>to</a:t>
            </a:r>
            <a:r>
              <a:rPr lang="zh-CN" altLang="en-US" sz="4800" dirty="0">
                <a:solidFill>
                  <a:srgbClr val="C00000"/>
                </a:solidFill>
                <a:latin typeface="微软雅黑" pitchFamily="34" charset="-122"/>
                <a:ea typeface="微软雅黑" pitchFamily="34" charset="-122"/>
              </a:rPr>
              <a:t> </a:t>
            </a:r>
            <a:r>
              <a:rPr lang="en-US" altLang="zh-CN" sz="4800" dirty="0">
                <a:solidFill>
                  <a:srgbClr val="C00000"/>
                </a:solidFill>
                <a:latin typeface="微软雅黑" pitchFamily="34" charset="-122"/>
                <a:ea typeface="微软雅黑" pitchFamily="34" charset="-122"/>
              </a:rPr>
              <a:t>Blockchain</a:t>
            </a:r>
            <a:endParaRPr lang="zh-CN" altLang="en-US" sz="4000" b="0" dirty="0">
              <a:solidFill>
                <a:srgbClr val="C00000"/>
              </a:solidFill>
              <a:latin typeface="微软雅黑" pitchFamily="34" charset="-122"/>
              <a:ea typeface="微软雅黑" pitchFamily="34"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56" y="157863"/>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cstate="print"/>
          <a:srcRect l="4245" r="-1"/>
          <a:stretch>
            <a:fillRect/>
          </a:stretch>
        </p:blipFill>
        <p:spPr>
          <a:xfrm>
            <a:off x="6232135" y="29427"/>
            <a:ext cx="1891145" cy="876061"/>
          </a:xfrm>
          <a:prstGeom prst="rect">
            <a:avLst/>
          </a:prstGeom>
        </p:spPr>
      </p:pic>
      <p:sp>
        <p:nvSpPr>
          <p:cNvPr id="2" name="Subtitle 1"/>
          <p:cNvSpPr>
            <a:spLocks noGrp="1"/>
          </p:cNvSpPr>
          <p:nvPr>
            <p:ph type="subTitle"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本节课内容</a:t>
            </a:r>
          </a:p>
        </p:txBody>
      </p:sp>
      <p:sp>
        <p:nvSpPr>
          <p:cNvPr id="3" name="内容占位符 2"/>
          <p:cNvSpPr>
            <a:spLocks noGrp="1"/>
          </p:cNvSpPr>
          <p:nvPr>
            <p:ph idx="1"/>
          </p:nvPr>
        </p:nvSpPr>
        <p:spPr/>
        <p:txBody>
          <a:bodyPr/>
          <a:lstStyle/>
          <a:p>
            <a:pPr>
              <a:lnSpc>
                <a:spcPct val="200000"/>
              </a:lnSpc>
              <a:buFont typeface="Wingdings" panose="05000000000000000000" pitchFamily="2" charset="2"/>
              <a:buChar char="n"/>
            </a:pPr>
            <a:r>
              <a:rPr lang="zh-CN" altLang="en-US" sz="2600" dirty="0">
                <a:latin typeface="微软雅黑" pitchFamily="34" charset="-122"/>
                <a:ea typeface="微软雅黑" pitchFamily="34" charset="-122"/>
              </a:rPr>
              <a:t> </a:t>
            </a:r>
            <a:r>
              <a:rPr lang="en-US" altLang="zh-CN" sz="2600" b="1" dirty="0">
                <a:latin typeface="微软雅黑" pitchFamily="34" charset="-122"/>
                <a:ea typeface="微软雅黑" pitchFamily="34" charset="-122"/>
              </a:rPr>
              <a:t>Section</a:t>
            </a:r>
            <a:r>
              <a:rPr lang="zh-CN" altLang="en-US" sz="2600" b="1" dirty="0">
                <a:latin typeface="微软雅黑" pitchFamily="34" charset="-122"/>
                <a:ea typeface="微软雅黑" pitchFamily="34" charset="-122"/>
              </a:rPr>
              <a:t> </a:t>
            </a:r>
            <a:r>
              <a:rPr lang="en-US" altLang="zh-CN" sz="2600" b="1" dirty="0">
                <a:latin typeface="微软雅黑" pitchFamily="34" charset="-122"/>
                <a:ea typeface="微软雅黑" pitchFamily="34" charset="-122"/>
              </a:rPr>
              <a:t>I:</a:t>
            </a:r>
            <a:r>
              <a:rPr lang="zh-CN" altLang="en-US" sz="2600" b="1" dirty="0">
                <a:latin typeface="微软雅黑" pitchFamily="34" charset="-122"/>
                <a:ea typeface="微软雅黑" pitchFamily="34" charset="-122"/>
              </a:rPr>
              <a:t> 区块链应用概览</a:t>
            </a:r>
            <a:endParaRPr lang="en-US" altLang="zh-CN" sz="2600" b="1" dirty="0">
              <a:latin typeface="微软雅黑" pitchFamily="34" charset="-122"/>
              <a:ea typeface="微软雅黑" pitchFamily="34" charset="-122"/>
            </a:endParaRPr>
          </a:p>
          <a:p>
            <a:pPr lvl="1">
              <a:buFont typeface="Wingdings" panose="05000000000000000000" pitchFamily="2" charset="2"/>
              <a:buChar char="Ø"/>
            </a:pPr>
            <a:r>
              <a:rPr lang="zh-CN" altLang="en-US" sz="2600" dirty="0">
                <a:latin typeface="微软雅黑" pitchFamily="34" charset="-122"/>
                <a:ea typeface="微软雅黑" pitchFamily="34" charset="-122"/>
              </a:rPr>
              <a:t> 首先了解区块链有什么应用与社会价值</a:t>
            </a:r>
            <a:endParaRPr lang="en-US" altLang="zh-CN" sz="2600" dirty="0">
              <a:latin typeface="微软雅黑" pitchFamily="34" charset="-122"/>
              <a:ea typeface="微软雅黑" pitchFamily="34" charset="-122"/>
            </a:endParaRPr>
          </a:p>
          <a:p>
            <a:pPr>
              <a:lnSpc>
                <a:spcPct val="200000"/>
              </a:lnSpc>
              <a:buFont typeface="Wingdings" panose="05000000000000000000" pitchFamily="2" charset="2"/>
              <a:buChar char="n"/>
            </a:pPr>
            <a:r>
              <a:rPr lang="en-US" altLang="zh-CN" sz="2600" b="1" dirty="0">
                <a:latin typeface="微软雅黑" pitchFamily="34" charset="-122"/>
                <a:ea typeface="微软雅黑" pitchFamily="34" charset="-122"/>
              </a:rPr>
              <a:t>Section</a:t>
            </a:r>
            <a:r>
              <a:rPr lang="zh-CN" altLang="en-US" sz="2600" b="1" dirty="0">
                <a:latin typeface="微软雅黑" pitchFamily="34" charset="-122"/>
                <a:ea typeface="微软雅黑" pitchFamily="34" charset="-122"/>
              </a:rPr>
              <a:t> </a:t>
            </a:r>
            <a:r>
              <a:rPr lang="en-US" altLang="zh-CN" sz="2600" b="1" dirty="0">
                <a:latin typeface="微软雅黑" pitchFamily="34" charset="-122"/>
                <a:ea typeface="微软雅黑" pitchFamily="34" charset="-122"/>
              </a:rPr>
              <a:t>II:</a:t>
            </a:r>
            <a:r>
              <a:rPr lang="zh-CN" altLang="en-US" sz="2600" b="1" dirty="0">
                <a:latin typeface="微软雅黑" pitchFamily="34" charset="-122"/>
                <a:ea typeface="微软雅黑" pitchFamily="34" charset="-122"/>
              </a:rPr>
              <a:t> 通向 </a:t>
            </a:r>
            <a:r>
              <a:rPr lang="en-US" altLang="zh-CN" sz="2600" b="1" dirty="0">
                <a:latin typeface="微软雅黑" pitchFamily="34" charset="-122"/>
                <a:ea typeface="微软雅黑" pitchFamily="34" charset="-122"/>
              </a:rPr>
              <a:t>Bitcoin</a:t>
            </a:r>
            <a:r>
              <a:rPr lang="zh-CN" altLang="en-US" sz="2600" b="1" dirty="0">
                <a:latin typeface="微软雅黑" pitchFamily="34" charset="-122"/>
                <a:ea typeface="微软雅黑" pitchFamily="34" charset="-122"/>
              </a:rPr>
              <a:t> 之路</a:t>
            </a:r>
            <a:endParaRPr lang="en-US" altLang="zh-CN" sz="2600" b="1" dirty="0">
              <a:latin typeface="微软雅黑" pitchFamily="34" charset="-122"/>
              <a:ea typeface="微软雅黑" pitchFamily="34" charset="-122"/>
            </a:endParaRPr>
          </a:p>
          <a:p>
            <a:pPr lvl="1">
              <a:buFont typeface="Wingdings" panose="05000000000000000000" pitchFamily="2" charset="2"/>
              <a:buChar char="Ø"/>
            </a:pPr>
            <a:r>
              <a:rPr lang="zh-CN" altLang="en-US" sz="2600" dirty="0">
                <a:latin typeface="微软雅黑" pitchFamily="34" charset="-122"/>
                <a:ea typeface="微软雅黑" pitchFamily="34" charset="-122"/>
              </a:rPr>
              <a:t>比特币前传 </a:t>
            </a:r>
            <a:r>
              <a:rPr lang="en-US" altLang="zh-CN" sz="2600" dirty="0">
                <a:latin typeface="微软雅黑" pitchFamily="34" charset="-122"/>
                <a:ea typeface="微软雅黑" pitchFamily="34" charset="-122"/>
              </a:rPr>
              <a:t>——</a:t>
            </a:r>
            <a:r>
              <a:rPr lang="zh-CN" altLang="en-US" sz="2600" dirty="0">
                <a:latin typeface="微软雅黑" pitchFamily="34" charset="-122"/>
                <a:ea typeface="微软雅黑" pitchFamily="34" charset="-122"/>
              </a:rPr>
              <a:t> 货币发展史的启发</a:t>
            </a:r>
            <a:endParaRPr lang="en-US" altLang="zh-CN" sz="2600" dirty="0">
              <a:latin typeface="微软雅黑" pitchFamily="34" charset="-122"/>
              <a:ea typeface="微软雅黑" pitchFamily="34" charset="-122"/>
            </a:endParaRPr>
          </a:p>
          <a:p>
            <a:pPr lvl="1">
              <a:buFont typeface="Wingdings" panose="05000000000000000000" pitchFamily="2" charset="2"/>
              <a:buChar char="Ø"/>
            </a:pPr>
            <a:r>
              <a:rPr lang="zh-CN" altLang="en-US" sz="2600" dirty="0">
                <a:latin typeface="微软雅黑" pitchFamily="34" charset="-122"/>
                <a:ea typeface="微软雅黑" pitchFamily="34" charset="-122"/>
              </a:rPr>
              <a:t>理解比特币出现的原因</a:t>
            </a:r>
            <a:endParaRPr lang="en-US" altLang="zh-CN" sz="2600" dirty="0">
              <a:latin typeface="微软雅黑" pitchFamily="34" charset="-122"/>
              <a:ea typeface="微软雅黑" pitchFamily="34" charset="-122"/>
            </a:endParaRPr>
          </a:p>
          <a:p>
            <a:pPr>
              <a:lnSpc>
                <a:spcPct val="200000"/>
              </a:lnSpc>
              <a:buFont typeface="Wingdings" panose="05000000000000000000" pitchFamily="2" charset="2"/>
              <a:buChar char="n"/>
            </a:pPr>
            <a:r>
              <a:rPr lang="en-US" altLang="zh-CN" sz="2600" b="1" dirty="0">
                <a:latin typeface="微软雅黑" pitchFamily="34" charset="-122"/>
                <a:ea typeface="微软雅黑" pitchFamily="34" charset="-122"/>
              </a:rPr>
              <a:t>Section</a:t>
            </a:r>
            <a:r>
              <a:rPr lang="zh-CN" altLang="en-US" sz="2600" b="1" dirty="0">
                <a:latin typeface="微软雅黑" pitchFamily="34" charset="-122"/>
                <a:ea typeface="微软雅黑" pitchFamily="34" charset="-122"/>
              </a:rPr>
              <a:t> </a:t>
            </a:r>
            <a:r>
              <a:rPr lang="en-US" altLang="zh-CN" sz="2600" b="1" dirty="0">
                <a:latin typeface="微软雅黑" pitchFamily="34" charset="-122"/>
                <a:ea typeface="微软雅黑" pitchFamily="34" charset="-122"/>
              </a:rPr>
              <a:t>III:</a:t>
            </a:r>
            <a:r>
              <a:rPr lang="zh-CN" altLang="en-US" sz="2600" b="1" dirty="0">
                <a:latin typeface="微软雅黑" pitchFamily="34" charset="-122"/>
                <a:ea typeface="微软雅黑" pitchFamily="34" charset="-122"/>
              </a:rPr>
              <a:t> 从 </a:t>
            </a:r>
            <a:r>
              <a:rPr lang="en-US" altLang="zh-CN" sz="2600" b="1" dirty="0">
                <a:latin typeface="微软雅黑" pitchFamily="34" charset="-122"/>
                <a:ea typeface="微软雅黑" pitchFamily="34" charset="-122"/>
              </a:rPr>
              <a:t>Bitcoin</a:t>
            </a:r>
            <a:r>
              <a:rPr lang="zh-CN" altLang="en-US" sz="2600" b="1" dirty="0">
                <a:latin typeface="微软雅黑" pitchFamily="34" charset="-122"/>
                <a:ea typeface="微软雅黑" pitchFamily="34" charset="-122"/>
              </a:rPr>
              <a:t> 到 </a:t>
            </a:r>
            <a:r>
              <a:rPr lang="en-US" altLang="zh-CN" sz="2600" b="1" dirty="0">
                <a:latin typeface="微软雅黑" pitchFamily="34" charset="-122"/>
                <a:ea typeface="微软雅黑" pitchFamily="34" charset="-122"/>
              </a:rPr>
              <a:t>Blockchain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 y="1281567"/>
            <a:ext cx="6168763" cy="2704646"/>
          </a:xfrm>
          <a:prstGeom prst="rect">
            <a:avLst/>
          </a:prstGeom>
        </p:spPr>
      </p:pic>
      <p:sp>
        <p:nvSpPr>
          <p:cNvPr id="9" name="Rectangle 8"/>
          <p:cNvSpPr/>
          <p:nvPr/>
        </p:nvSpPr>
        <p:spPr>
          <a:xfrm>
            <a:off x="6063921" y="3999561"/>
            <a:ext cx="3080079" cy="830997"/>
          </a:xfrm>
          <a:prstGeom prst="rect">
            <a:avLst/>
          </a:prstGeom>
        </p:spPr>
        <p:txBody>
          <a:bodyPr wrap="square">
            <a:spAutoFit/>
          </a:bodyPr>
          <a:lstStyle/>
          <a:p>
            <a:r>
              <a:rPr lang="en-US" altLang="zh-CN" sz="1600" dirty="0">
                <a:solidFill>
                  <a:srgbClr val="111111"/>
                </a:solidFill>
                <a:latin typeface="SourceSansPro" charset="0"/>
              </a:rPr>
              <a:t>He</a:t>
            </a:r>
            <a:r>
              <a:rPr lang="zh-CN" altLang="en-US" sz="1600" dirty="0">
                <a:solidFill>
                  <a:srgbClr val="111111"/>
                </a:solidFill>
                <a:latin typeface="SourceSansPro" charset="0"/>
              </a:rPr>
              <a:t> </a:t>
            </a:r>
            <a:r>
              <a:rPr lang="en-US" sz="1600" dirty="0">
                <a:solidFill>
                  <a:srgbClr val="111111"/>
                </a:solidFill>
                <a:latin typeface="SourceSansPro" charset="0"/>
              </a:rPr>
              <a:t>graduated in physics from California Polytechnic and worked on classified defense projects</a:t>
            </a:r>
            <a:r>
              <a:rPr lang="en-US" altLang="zh-CN" sz="1600" dirty="0">
                <a:solidFill>
                  <a:srgbClr val="111111"/>
                </a:solidFill>
                <a:latin typeface="SourceSansPro" charset="0"/>
              </a:rPr>
              <a:t>.</a:t>
            </a:r>
            <a:endParaRPr lang="en-US" sz="1600" dirty="0"/>
          </a:p>
        </p:txBody>
      </p:sp>
      <p:sp>
        <p:nvSpPr>
          <p:cNvPr id="2" name="Title 1"/>
          <p:cNvSpPr>
            <a:spLocks noGrp="1"/>
          </p:cNvSpPr>
          <p:nvPr>
            <p:ph type="title"/>
          </p:nvPr>
        </p:nvSpPr>
        <p:spPr/>
        <p:txBody>
          <a:bodyPr/>
          <a:lstStyle/>
          <a:p>
            <a:r>
              <a:rPr lang="zh-CN" altLang="en-US" dirty="0"/>
              <a:t>比特币诞生</a:t>
            </a:r>
            <a:endParaRPr lang="en-US" dirty="0"/>
          </a:p>
        </p:txBody>
      </p:sp>
      <p:pic>
        <p:nvPicPr>
          <p:cNvPr id="4" name="Picture 3"/>
          <p:cNvPicPr>
            <a:picLocks noChangeAspect="1"/>
          </p:cNvPicPr>
          <p:nvPr/>
        </p:nvPicPr>
        <p:blipFill>
          <a:blip r:embed="rId3"/>
          <a:stretch>
            <a:fillRect/>
          </a:stretch>
        </p:blipFill>
        <p:spPr>
          <a:xfrm>
            <a:off x="6724781" y="1081542"/>
            <a:ext cx="1686821" cy="2457450"/>
          </a:xfrm>
          <a:prstGeom prst="rect">
            <a:avLst/>
          </a:prstGeom>
        </p:spPr>
      </p:pic>
      <p:sp>
        <p:nvSpPr>
          <p:cNvPr id="5" name="Rectangle 4"/>
          <p:cNvSpPr/>
          <p:nvPr/>
        </p:nvSpPr>
        <p:spPr>
          <a:xfrm>
            <a:off x="524602" y="4620534"/>
            <a:ext cx="7647848" cy="1200329"/>
          </a:xfrm>
          <a:prstGeom prst="rect">
            <a:avLst/>
          </a:prstGeom>
        </p:spPr>
        <p:txBody>
          <a:bodyPr wrap="square">
            <a:spAutoFit/>
          </a:bodyPr>
          <a:lstStyle/>
          <a:p>
            <a:pPr marL="285750" indent="-285750">
              <a:buFont typeface="Wingdings" panose="05000000000000000000" pitchFamily="2" charset="2"/>
              <a:buChar char="v"/>
            </a:pPr>
            <a:r>
              <a:rPr lang="en-US" altLang="zh-CN" dirty="0">
                <a:latin typeface="Helvetica" charset="0"/>
              </a:rPr>
              <a:t>2009</a:t>
            </a:r>
            <a:r>
              <a:rPr lang="zh-CN" altLang="en-US" dirty="0">
                <a:latin typeface="Helvetica" charset="0"/>
              </a:rPr>
              <a:t>年</a:t>
            </a:r>
            <a:r>
              <a:rPr lang="en-US" altLang="zh-CN" dirty="0">
                <a:latin typeface="Helvetica" charset="0"/>
              </a:rPr>
              <a:t>1</a:t>
            </a:r>
            <a:r>
              <a:rPr lang="zh-CN" altLang="en-US" dirty="0">
                <a:latin typeface="Helvetica" charset="0"/>
              </a:rPr>
              <a:t>月，创世区块诞生。 </a:t>
            </a:r>
            <a:endParaRPr lang="en-US" altLang="zh-CN" dirty="0">
              <a:latin typeface="Helvetica" charset="0"/>
            </a:endParaRPr>
          </a:p>
          <a:p>
            <a:pPr marL="285750" indent="-285750">
              <a:buFont typeface="Wingdings" panose="05000000000000000000" pitchFamily="2" charset="2"/>
              <a:buChar char="v"/>
            </a:pPr>
            <a:endParaRPr lang="zh-CN" altLang="en-US" dirty="0">
              <a:latin typeface="Helvetica" charset="0"/>
            </a:endParaRPr>
          </a:p>
          <a:p>
            <a:pPr marL="285750" indent="-285750">
              <a:buFont typeface="Wingdings" panose="05000000000000000000" pitchFamily="2" charset="2"/>
              <a:buChar char="v"/>
            </a:pPr>
            <a:r>
              <a:rPr lang="zh-CN" altLang="en-US" dirty="0">
                <a:latin typeface="Times" panose="00000500000000020000" charset="0"/>
              </a:rPr>
              <a:t>一种完全基于点对点（</a:t>
            </a:r>
            <a:r>
              <a:rPr lang="en-US" altLang="zh-CN" dirty="0">
                <a:latin typeface="Helvetica" charset="0"/>
              </a:rPr>
              <a:t>P2P</a:t>
            </a:r>
            <a:r>
              <a:rPr lang="zh-CN" altLang="en-US" dirty="0">
                <a:latin typeface="Helvetica" charset="0"/>
              </a:rPr>
              <a:t>）的电子现金系统， 使得全部支付都可以由交易双方直接进行，完全 摆脱了第三方，创造了一种全新的货币体系。 </a:t>
            </a:r>
            <a:endParaRPr lang="zh-CN" altLang="en-US" dirty="0">
              <a:effectLst/>
              <a:latin typeface="Helvetica" charset="0"/>
            </a:endParaRPr>
          </a:p>
        </p:txBody>
      </p:sp>
      <p:grpSp>
        <p:nvGrpSpPr>
          <p:cNvPr id="8" name="Group 7"/>
          <p:cNvGrpSpPr/>
          <p:nvPr/>
        </p:nvGrpSpPr>
        <p:grpSpPr>
          <a:xfrm>
            <a:off x="5375835" y="1081542"/>
            <a:ext cx="3575619" cy="2973387"/>
            <a:chOff x="5388898" y="1884363"/>
            <a:chExt cx="3575619" cy="2973387"/>
          </a:xfrm>
        </p:grpSpPr>
        <p:pic>
          <p:nvPicPr>
            <p:cNvPr id="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29041" y="1884363"/>
              <a:ext cx="2535476" cy="2973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88898" y="2760431"/>
              <a:ext cx="1056700" cy="369332"/>
            </a:xfrm>
            <a:prstGeom prst="rect">
              <a:avLst/>
            </a:prstGeom>
            <a:noFill/>
          </p:spPr>
          <p:txBody>
            <a:bodyPr wrap="none" rtlCol="0">
              <a:spAutoFit/>
            </a:bodyPr>
            <a:lstStyle/>
            <a:p>
              <a:r>
                <a:rPr lang="en-US" altLang="zh-CN" dirty="0">
                  <a:solidFill>
                    <a:srgbClr val="FF0000"/>
                  </a:solidFill>
                </a:rPr>
                <a:t>Not</a:t>
              </a:r>
              <a:r>
                <a:rPr lang="zh-CN" altLang="en-US" dirty="0">
                  <a:solidFill>
                    <a:srgbClr val="FF0000"/>
                  </a:solidFill>
                </a:rPr>
                <a:t> </a:t>
              </a:r>
              <a:r>
                <a:rPr lang="en-US" altLang="zh-CN" dirty="0">
                  <a:solidFill>
                    <a:srgbClr val="FF0000"/>
                  </a:solidFill>
                </a:rPr>
                <a:t>me</a:t>
              </a:r>
              <a:r>
                <a:rPr lang="zh-CN" altLang="en-US" dirty="0">
                  <a:solidFill>
                    <a:srgbClr val="FF0000"/>
                  </a:solidFill>
                </a:rPr>
                <a:t> </a:t>
              </a:r>
              <a:r>
                <a:rPr lang="en-US" altLang="zh-CN" dirty="0">
                  <a:solidFill>
                    <a:srgbClr val="FF0000"/>
                  </a:solidFill>
                </a:rPr>
                <a:t>!</a:t>
              </a:r>
              <a:endParaRPr lang="en-US"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11163" y="257175"/>
            <a:ext cx="8280400" cy="533400"/>
          </a:xfrm>
        </p:spPr>
        <p:txBody>
          <a:bodyPr/>
          <a:lstStyle/>
          <a:p>
            <a:r>
              <a:rPr lang="zh-CN" altLang="en-US">
                <a:latin typeface="微软雅黑" pitchFamily="34" charset="-122"/>
                <a:ea typeface="微软雅黑" pitchFamily="34" charset="-122"/>
              </a:rPr>
              <a:t>比特币（BitCoin，BTC）</a:t>
            </a:r>
          </a:p>
        </p:txBody>
      </p:sp>
      <p:sp>
        <p:nvSpPr>
          <p:cNvPr id="5" name="矩形 4"/>
          <p:cNvSpPr>
            <a:spLocks noChangeArrowheads="1"/>
          </p:cNvSpPr>
          <p:nvPr/>
        </p:nvSpPr>
        <p:spPr bwMode="auto">
          <a:xfrm>
            <a:off x="423863" y="1400175"/>
            <a:ext cx="5260975"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eaLnBrk="1" hangingPunct="1">
              <a:spcBef>
                <a:spcPct val="0"/>
              </a:spcBef>
              <a:spcAft>
                <a:spcPct val="0"/>
              </a:spcAft>
              <a:buClrTx/>
              <a:buSzTx/>
              <a:buFont typeface="Wingdings" panose="05000000000000000000" pitchFamily="2" charset="2"/>
              <a:buChar char="v"/>
            </a:pPr>
            <a:r>
              <a:rPr lang="zh-CN" altLang="en-US" sz="1800" dirty="0">
                <a:latin typeface="微软雅黑" pitchFamily="34" charset="-122"/>
                <a:ea typeface="微软雅黑" pitchFamily="34" charset="-122"/>
              </a:rPr>
              <a:t>比特币（BitCoin，BTC）起源于</a:t>
            </a:r>
            <a:r>
              <a:rPr lang="zh-CN" altLang="en-US" sz="1800" i="1" dirty="0">
                <a:solidFill>
                  <a:srgbClr val="0432FF"/>
                </a:solidFill>
                <a:latin typeface="微软雅黑" pitchFamily="34" charset="-122"/>
                <a:ea typeface="微软雅黑" pitchFamily="34" charset="-122"/>
              </a:rPr>
              <a:t>密码朋克</a:t>
            </a:r>
            <a:r>
              <a:rPr lang="zh-CN" altLang="en-US" sz="1800" dirty="0">
                <a:latin typeface="微软雅黑" pitchFamily="34" charset="-122"/>
                <a:ea typeface="微软雅黑" pitchFamily="34" charset="-122"/>
              </a:rPr>
              <a:t>，诞生于</a:t>
            </a:r>
            <a:r>
              <a:rPr lang="en-US" altLang="zh-CN" sz="1800" dirty="0">
                <a:latin typeface="微软雅黑" pitchFamily="34" charset="-122"/>
                <a:ea typeface="微软雅黑" pitchFamily="34" charset="-122"/>
              </a:rPr>
              <a:t>2009</a:t>
            </a:r>
            <a:r>
              <a:rPr lang="zh-CN" altLang="en-US" sz="1800" dirty="0">
                <a:latin typeface="微软雅黑" pitchFamily="34" charset="-122"/>
                <a:ea typeface="微软雅黑" pitchFamily="34" charset="-122"/>
              </a:rPr>
              <a:t>年，</a:t>
            </a:r>
            <a:r>
              <a:rPr lang="zh-CN" altLang="en-US" sz="1800" dirty="0">
                <a:solidFill>
                  <a:srgbClr val="000000"/>
                </a:solidFill>
                <a:latin typeface="微软雅黑" pitchFamily="34" charset="-122"/>
                <a:ea typeface="微软雅黑" pitchFamily="34" charset="-122"/>
                <a:sym typeface="+mn-ea"/>
              </a:rPr>
              <a:t>由中本聪 </a:t>
            </a:r>
            <a:r>
              <a:rPr lang="zh-CN" altLang="en-US" sz="1800" b="1" dirty="0">
                <a:solidFill>
                  <a:srgbClr val="000000"/>
                </a:solidFill>
                <a:latin typeface="UKaiCN" charset="0"/>
                <a:ea typeface="宋体" charset="-122"/>
                <a:sym typeface="+mn-ea"/>
              </a:rPr>
              <a:t>Satoshi Nakamoto 提出</a:t>
            </a:r>
            <a:endParaRPr lang="en-US" altLang="zh-CN" sz="1800" dirty="0">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sym typeface="+mn-ea"/>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sym typeface="+mn-ea"/>
            </a:endParaRPr>
          </a:p>
          <a:p>
            <a:pPr eaLnBrk="1" hangingPunct="1">
              <a:spcBef>
                <a:spcPct val="0"/>
              </a:spcBef>
              <a:spcAft>
                <a:spcPct val="0"/>
              </a:spcAft>
              <a:buClrTx/>
              <a:buSzTx/>
              <a:buFont typeface="Wingdings" panose="05000000000000000000" pitchFamily="2" charset="2"/>
              <a:buChar char="v"/>
            </a:pPr>
            <a:r>
              <a:rPr lang="zh-CN" altLang="en-US" sz="1800" dirty="0">
                <a:solidFill>
                  <a:srgbClr val="000000"/>
                </a:solidFill>
                <a:latin typeface="微软雅黑" pitchFamily="34" charset="-122"/>
                <a:ea typeface="微软雅黑" pitchFamily="34" charset="-122"/>
              </a:rPr>
              <a:t>一种建立在计算机技术，密码学及经济学上的货币形式（</a:t>
            </a:r>
            <a:r>
              <a:rPr lang="zh-CN" altLang="en-US" sz="1800" dirty="0">
                <a:latin typeface="微软雅黑" pitchFamily="34" charset="-122"/>
                <a:ea typeface="微软雅黑" pitchFamily="34" charset="-122"/>
                <a:sym typeface="+mn-ea"/>
              </a:rPr>
              <a:t>加密</a:t>
            </a:r>
            <a:r>
              <a:rPr lang="zh-CN" altLang="en-US" sz="1800" dirty="0">
                <a:latin typeface="微软雅黑" pitchFamily="34" charset="-122"/>
                <a:ea typeface="微软雅黑" pitchFamily="34" charset="-122"/>
              </a:rPr>
              <a:t>数字货币</a:t>
            </a:r>
            <a:r>
              <a:rPr lang="zh-CN" altLang="en-US" sz="1800" dirty="0">
                <a:solidFill>
                  <a:srgbClr val="000000"/>
                </a:solidFill>
                <a:latin typeface="微软雅黑" pitchFamily="34" charset="-122"/>
                <a:ea typeface="微软雅黑" pitchFamily="34" charset="-122"/>
              </a:rPr>
              <a:t>）</a:t>
            </a: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Tx/>
              <a:buNone/>
            </a:pPr>
            <a:r>
              <a:rPr lang="zh-CN" altLang="en-US" sz="1800" dirty="0">
                <a:solidFill>
                  <a:srgbClr val="000000"/>
                </a:solidFill>
                <a:latin typeface="微软雅黑" pitchFamily="34" charset="-122"/>
                <a:ea typeface="微软雅黑" pitchFamily="34" charset="-122"/>
              </a:rPr>
              <a:t>         </a:t>
            </a:r>
          </a:p>
          <a:p>
            <a:pPr eaLnBrk="1" hangingPunct="1">
              <a:spcBef>
                <a:spcPct val="0"/>
              </a:spcBef>
              <a:spcAft>
                <a:spcPct val="0"/>
              </a:spcAft>
              <a:buClrTx/>
              <a:buSzTx/>
              <a:buFontTx/>
              <a:buNone/>
            </a:pPr>
            <a:endParaRPr lang="zh-CN" altLang="en-US"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r>
              <a:rPr lang="zh-CN" altLang="en-US" sz="1800" dirty="0">
                <a:solidFill>
                  <a:srgbClr val="000000"/>
                </a:solidFill>
                <a:latin typeface="微软雅黑" pitchFamily="34" charset="-122"/>
                <a:ea typeface="微软雅黑" pitchFamily="34" charset="-122"/>
              </a:rPr>
              <a:t>历史上首个经过大规模长时间检验的数字货币系统，启发了后来区块链技术的发展</a:t>
            </a: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r>
              <a:rPr lang="zh-CN" altLang="en-US" sz="1800" dirty="0">
                <a:solidFill>
                  <a:srgbClr val="000000"/>
                </a:solidFill>
                <a:latin typeface="微软雅黑" pitchFamily="34" charset="-122"/>
                <a:ea typeface="微软雅黑" pitchFamily="34" charset="-122"/>
              </a:rPr>
              <a:t>当前市场总值第一的数字货币</a:t>
            </a: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Tx/>
              <a:buNone/>
            </a:pP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en-US" altLang="zh-CN" sz="1800" dirty="0">
              <a:solidFill>
                <a:srgbClr val="000000"/>
              </a:solidFill>
              <a:latin typeface="微软雅黑" pitchFamily="34" charset="-122"/>
              <a:ea typeface="微软雅黑" pitchFamily="34" charset="-122"/>
            </a:endParaRPr>
          </a:p>
          <a:p>
            <a:pPr eaLnBrk="1" hangingPunct="1">
              <a:spcBef>
                <a:spcPct val="0"/>
              </a:spcBef>
              <a:spcAft>
                <a:spcPct val="0"/>
              </a:spcAft>
              <a:buClrTx/>
              <a:buSzTx/>
              <a:buFont typeface="Wingdings" panose="05000000000000000000" pitchFamily="2" charset="2"/>
              <a:buChar char="v"/>
            </a:pPr>
            <a:endParaRPr lang="zh-CN" altLang="en-US" sz="1800" dirty="0">
              <a:solidFill>
                <a:srgbClr val="000000"/>
              </a:solidFill>
              <a:latin typeface="微软雅黑" pitchFamily="34" charset="-122"/>
              <a:ea typeface="微软雅黑" pitchFamily="34" charset="-122"/>
            </a:endParaRPr>
          </a:p>
        </p:txBody>
      </p:sp>
      <p:pic>
        <p:nvPicPr>
          <p:cNvPr id="5427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749" y="1924446"/>
            <a:ext cx="2822814" cy="282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fade">
                                      <p:cBhvr>
                                        <p:cTn id="20" dur="500"/>
                                        <p:tgtEl>
                                          <p:spTgt spid="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fade">
                                      <p:cBhvr>
                                        <p:cTn id="2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Bitcoin</a:t>
            </a:r>
            <a:r>
              <a:rPr lang="zh-CN" altLang="en-US" dirty="0"/>
              <a:t> 的底层技术 </a:t>
            </a:r>
            <a:r>
              <a:rPr lang="en-US" altLang="zh-CN" dirty="0"/>
              <a:t>——</a:t>
            </a:r>
            <a:r>
              <a:rPr lang="zh-CN" altLang="en-US" dirty="0"/>
              <a:t>初识区块链</a:t>
            </a:r>
            <a:endParaRPr lang="en-US" dirty="0"/>
          </a:p>
        </p:txBody>
      </p:sp>
      <p:sp>
        <p:nvSpPr>
          <p:cNvPr id="3" name="Content Placeholder 2"/>
          <p:cNvSpPr>
            <a:spLocks noGrp="1"/>
          </p:cNvSpPr>
          <p:nvPr>
            <p:ph idx="1"/>
          </p:nvPr>
        </p:nvSpPr>
        <p:spPr/>
        <p:txBody>
          <a:bodyPr/>
          <a:lstStyle/>
          <a:p>
            <a:r>
              <a:rPr lang="zh-CN" altLang="en-US" dirty="0"/>
              <a:t>区块链定义</a:t>
            </a:r>
            <a:endParaRPr lang="en-US" altLang="zh-CN" dirty="0"/>
          </a:p>
          <a:p>
            <a:pPr lvl="1"/>
            <a:r>
              <a:rPr lang="zh-CN" altLang="en-US" dirty="0"/>
              <a:t>按照时间顺序将数据区块以顺序相连的方式组合成的一种链式数据结构</a:t>
            </a:r>
            <a:endParaRPr lang="en-US" altLang="zh-CN" dirty="0"/>
          </a:p>
          <a:p>
            <a:pPr lvl="1"/>
            <a:endParaRPr lang="en-US" altLang="zh-CN" dirty="0"/>
          </a:p>
          <a:p>
            <a:pPr lvl="1"/>
            <a:endParaRPr lang="en-US" altLang="zh-CN" dirty="0"/>
          </a:p>
          <a:p>
            <a:pPr lvl="1"/>
            <a:endParaRPr lang="en-US" altLang="zh-CN" dirty="0"/>
          </a:p>
          <a:p>
            <a:pPr lvl="1">
              <a:buFont typeface="Wingdings" panose="05000000000000000000" pitchFamily="2" charset="2"/>
              <a:buChar char="q"/>
            </a:pPr>
            <a:r>
              <a:rPr lang="zh-CN" altLang="en-US" sz="2400" dirty="0"/>
              <a:t>区块链是一个</a:t>
            </a:r>
            <a:r>
              <a:rPr lang="zh-CN" altLang="en-US" sz="2400" b="1" dirty="0">
                <a:solidFill>
                  <a:srgbClr val="FF0000"/>
                </a:solidFill>
              </a:rPr>
              <a:t>分布式的账本数据库</a:t>
            </a:r>
            <a:r>
              <a:rPr lang="zh-CN" altLang="en-US" sz="2400" b="1" dirty="0"/>
              <a:t> </a:t>
            </a:r>
            <a:endParaRPr lang="en-US" altLang="zh-CN" sz="2400" b="1" dirty="0"/>
          </a:p>
          <a:p>
            <a:pPr lvl="1">
              <a:buFont typeface="Wingdings" panose="05000000000000000000" pitchFamily="2" charset="2"/>
              <a:buChar char="q"/>
            </a:pPr>
            <a:r>
              <a:rPr lang="zh-CN" altLang="en-US" sz="2400" dirty="0"/>
              <a:t>网络中的每个节点都有一本完整的账本</a:t>
            </a:r>
          </a:p>
          <a:p>
            <a:pPr lvl="1">
              <a:buFont typeface="Wingdings" panose="05000000000000000000" pitchFamily="2" charset="2"/>
              <a:buChar char="q"/>
            </a:pPr>
            <a:r>
              <a:rPr lang="zh-CN" altLang="en-US" sz="2400" dirty="0"/>
              <a:t>无法篡改</a:t>
            </a:r>
          </a:p>
          <a:p>
            <a:pPr lvl="1">
              <a:buFont typeface="Wingdings" panose="05000000000000000000" pitchFamily="2" charset="2"/>
              <a:buChar char="q"/>
            </a:pPr>
            <a:r>
              <a:rPr lang="zh-CN" altLang="en-US" sz="2400" dirty="0">
                <a:solidFill>
                  <a:srgbClr val="FF0000"/>
                </a:solidFill>
              </a:rPr>
              <a:t>去中心化</a:t>
            </a:r>
            <a:r>
              <a:rPr lang="zh-CN" altLang="en-US" sz="2400" dirty="0"/>
              <a:t>，降低成本，提高效率</a:t>
            </a:r>
          </a:p>
          <a:p>
            <a:pPr lvl="1"/>
            <a:endParaRPr lang="zh-CN" altLang="en-US" dirty="0"/>
          </a:p>
          <a:p>
            <a:pPr lvl="1"/>
            <a:endParaRPr lang="en-US" dirty="0"/>
          </a:p>
        </p:txBody>
      </p:sp>
      <p:pic>
        <p:nvPicPr>
          <p:cNvPr id="4" name="Picture 3"/>
          <p:cNvPicPr>
            <a:picLocks noChangeAspect="1"/>
          </p:cNvPicPr>
          <p:nvPr/>
        </p:nvPicPr>
        <p:blipFill>
          <a:blip r:embed="rId2"/>
          <a:stretch>
            <a:fillRect/>
          </a:stretch>
        </p:blipFill>
        <p:spPr>
          <a:xfrm>
            <a:off x="1487488" y="2574656"/>
            <a:ext cx="7115175" cy="150745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Bitcoin</a:t>
            </a:r>
            <a:r>
              <a:rPr lang="zh-CN" altLang="en-US" dirty="0"/>
              <a:t> 网络</a:t>
            </a:r>
            <a:endParaRPr lang="en-US" dirty="0"/>
          </a:p>
        </p:txBody>
      </p:sp>
      <p:pic>
        <p:nvPicPr>
          <p:cNvPr id="2050" name="Picture 2" descr="ntroduction to the notion of Bitcoin node and its characterist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7074" y="2679124"/>
            <a:ext cx="3710758" cy="37107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14865" y="1033239"/>
            <a:ext cx="7115175" cy="1507452"/>
          </a:xfrm>
          <a:prstGeom prst="rect">
            <a:avLst/>
          </a:prstGeom>
        </p:spPr>
      </p:pic>
      <p:cxnSp>
        <p:nvCxnSpPr>
          <p:cNvPr id="5" name="Straight Connector 4"/>
          <p:cNvCxnSpPr/>
          <p:nvPr/>
        </p:nvCxnSpPr>
        <p:spPr bwMode="auto">
          <a:xfrm flipH="1" flipV="1">
            <a:off x="783771" y="2351314"/>
            <a:ext cx="1750423" cy="70539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flipV="1">
            <a:off x="6755130" y="2351314"/>
            <a:ext cx="1374910" cy="90254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区块链举例</a:t>
            </a:r>
            <a:endParaRPr lang="en-US" dirty="0"/>
          </a:p>
        </p:txBody>
      </p:sp>
      <p:sp>
        <p:nvSpPr>
          <p:cNvPr id="3" name="Content Placeholder 2"/>
          <p:cNvSpPr>
            <a:spLocks noGrp="1"/>
          </p:cNvSpPr>
          <p:nvPr>
            <p:ph idx="1"/>
          </p:nvPr>
        </p:nvSpPr>
        <p:spPr>
          <a:xfrm>
            <a:off x="411162" y="1143000"/>
            <a:ext cx="8732837" cy="5181600"/>
          </a:xfrm>
        </p:spPr>
        <p:txBody>
          <a:bodyPr/>
          <a:lstStyle/>
          <a:p>
            <a:r>
              <a:rPr lang="zh-CN" altLang="en-US" dirty="0"/>
              <a:t>例子：小虎队</a:t>
            </a:r>
            <a:r>
              <a:rPr lang="en-US" altLang="zh-CN" dirty="0"/>
              <a:t>《</a:t>
            </a:r>
            <a:r>
              <a:rPr lang="zh-CN" altLang="en-US" dirty="0"/>
              <a:t>爱</a:t>
            </a:r>
            <a:r>
              <a:rPr lang="en-US" altLang="zh-CN" dirty="0"/>
              <a:t>》--1991</a:t>
            </a:r>
            <a:r>
              <a:rPr lang="zh-CN" altLang="en-US" dirty="0"/>
              <a:t>年</a:t>
            </a:r>
            <a:r>
              <a:rPr lang="en-US" altLang="zh-CN" dirty="0"/>
              <a:t>8</a:t>
            </a:r>
            <a:r>
              <a:rPr lang="zh-CN" altLang="en-US" dirty="0"/>
              <a:t>月</a:t>
            </a:r>
            <a:endParaRPr lang="en-US" altLang="zh-CN" dirty="0"/>
          </a:p>
          <a:p>
            <a:endParaRPr lang="en-US" dirty="0"/>
          </a:p>
          <a:p>
            <a:endParaRPr lang="en-US" dirty="0"/>
          </a:p>
          <a:p>
            <a:endParaRPr lang="en-US" dirty="0"/>
          </a:p>
          <a:p>
            <a:endParaRPr lang="en-US" dirty="0"/>
          </a:p>
          <a:p>
            <a:endParaRPr lang="en-US" dirty="0"/>
          </a:p>
          <a:p>
            <a:endParaRPr lang="en-US" dirty="0"/>
          </a:p>
          <a:p>
            <a:pPr lvl="1"/>
            <a:r>
              <a:rPr lang="zh-CN" altLang="en-US" sz="2400" dirty="0"/>
              <a:t>天空、白云分布式记账节点，同时记录了“</a:t>
            </a:r>
            <a:r>
              <a:rPr lang="en-US" altLang="zh-CN" sz="2400" dirty="0"/>
              <a:t>A</a:t>
            </a:r>
            <a:r>
              <a:rPr lang="zh-CN" altLang="en-US" sz="2400" dirty="0"/>
              <a:t>爱</a:t>
            </a:r>
            <a:r>
              <a:rPr lang="en-US" altLang="zh-CN" sz="2400" dirty="0"/>
              <a:t>B</a:t>
            </a:r>
            <a:r>
              <a:rPr lang="zh-CN" altLang="en-US" sz="2400" dirty="0"/>
              <a:t>”这个信息 </a:t>
            </a:r>
            <a:endParaRPr lang="en-US" altLang="zh-CN" sz="2400" dirty="0"/>
          </a:p>
          <a:p>
            <a:pPr lvl="1"/>
            <a:r>
              <a:rPr lang="zh-CN" altLang="en-US" sz="2400" dirty="0"/>
              <a:t>从而，让这个表白不可反悔、不能否认、修改</a:t>
            </a:r>
            <a:endParaRPr lang="en-US" altLang="zh-CN" sz="2400" dirty="0"/>
          </a:p>
          <a:p>
            <a:pPr lvl="1"/>
            <a:r>
              <a:rPr lang="zh-CN" altLang="en-US" sz="2400" dirty="0">
                <a:solidFill>
                  <a:srgbClr val="C00000"/>
                </a:solidFill>
              </a:rPr>
              <a:t>分布式账本</a:t>
            </a:r>
            <a:r>
              <a:rPr lang="zh-CN" altLang="en-US" sz="2400" dirty="0"/>
              <a:t>：一笔数据，多人记录，同步保持</a:t>
            </a:r>
          </a:p>
          <a:p>
            <a:pPr lvl="1"/>
            <a:endParaRPr lang="en-US" dirty="0"/>
          </a:p>
        </p:txBody>
      </p:sp>
      <p:pic>
        <p:nvPicPr>
          <p:cNvPr id="4" name="Picture 3"/>
          <p:cNvPicPr>
            <a:picLocks noChangeAspect="1"/>
          </p:cNvPicPr>
          <p:nvPr/>
        </p:nvPicPr>
        <p:blipFill>
          <a:blip r:embed="rId2"/>
          <a:stretch>
            <a:fillRect/>
          </a:stretch>
        </p:blipFill>
        <p:spPr>
          <a:xfrm>
            <a:off x="2546350" y="1962694"/>
            <a:ext cx="3949700" cy="2514600"/>
          </a:xfrm>
          <a:prstGeom prst="rect">
            <a:avLst/>
          </a:prstGeom>
          <a:solidFill>
            <a:schemeClr val="bg2"/>
          </a:solidFill>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11163" y="257175"/>
            <a:ext cx="8280400" cy="533400"/>
          </a:xfrm>
        </p:spPr>
        <p:txBody>
          <a:bodyPr/>
          <a:lstStyle/>
          <a:p>
            <a:r>
              <a:rPr lang="zh-CN" altLang="en-US" dirty="0">
                <a:latin typeface="微软雅黑" pitchFamily="34" charset="-122"/>
                <a:ea typeface="微软雅黑" pitchFamily="34" charset="-122"/>
              </a:rPr>
              <a:t>区块链特性</a:t>
            </a:r>
          </a:p>
        </p:txBody>
      </p:sp>
      <p:sp>
        <p:nvSpPr>
          <p:cNvPr id="61444" name="文本框 4"/>
          <p:cNvSpPr txBox="1">
            <a:spLocks noChangeArrowheads="1"/>
          </p:cNvSpPr>
          <p:nvPr/>
        </p:nvSpPr>
        <p:spPr bwMode="auto">
          <a:xfrm>
            <a:off x="315913" y="2052638"/>
            <a:ext cx="23590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b="1">
                <a:latin typeface="微软雅黑" pitchFamily="34" charset="-122"/>
                <a:ea typeface="微软雅黑" pitchFamily="34" charset="-122"/>
              </a:rPr>
              <a:t>Anonymous</a:t>
            </a:r>
          </a:p>
          <a:p>
            <a:pPr algn="ctr" eaLnBrk="1" hangingPunct="1">
              <a:spcBef>
                <a:spcPct val="0"/>
              </a:spcBef>
              <a:spcAft>
                <a:spcPct val="0"/>
              </a:spcAft>
              <a:buClrTx/>
              <a:buSzTx/>
              <a:buFontTx/>
              <a:buNone/>
            </a:pPr>
            <a:r>
              <a:rPr lang="zh-CN" altLang="en-US" b="1">
                <a:latin typeface="微软雅黑" pitchFamily="34" charset="-122"/>
                <a:ea typeface="微软雅黑" pitchFamily="34" charset="-122"/>
              </a:rPr>
              <a:t>匿名性</a:t>
            </a:r>
          </a:p>
        </p:txBody>
      </p:sp>
      <p:sp>
        <p:nvSpPr>
          <p:cNvPr id="61445" name="文本框 5"/>
          <p:cNvSpPr txBox="1">
            <a:spLocks noChangeArrowheads="1"/>
          </p:cNvSpPr>
          <p:nvPr/>
        </p:nvSpPr>
        <p:spPr bwMode="auto">
          <a:xfrm>
            <a:off x="198438" y="4267200"/>
            <a:ext cx="26320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b="1">
                <a:latin typeface="微软雅黑" pitchFamily="34" charset="-122"/>
                <a:ea typeface="微软雅黑" pitchFamily="34" charset="-122"/>
              </a:rPr>
              <a:t>Decentralized</a:t>
            </a:r>
          </a:p>
          <a:p>
            <a:pPr algn="ctr" eaLnBrk="1" hangingPunct="1">
              <a:spcBef>
                <a:spcPct val="0"/>
              </a:spcBef>
              <a:spcAft>
                <a:spcPct val="0"/>
              </a:spcAft>
              <a:buClrTx/>
              <a:buSzTx/>
              <a:buFontTx/>
              <a:buNone/>
            </a:pPr>
            <a:r>
              <a:rPr lang="zh-CN" altLang="en-US" b="1">
                <a:latin typeface="微软雅黑" pitchFamily="34" charset="-122"/>
                <a:ea typeface="微软雅黑" pitchFamily="34" charset="-122"/>
              </a:rPr>
              <a:t>分布式</a:t>
            </a:r>
          </a:p>
        </p:txBody>
      </p:sp>
      <p:sp>
        <p:nvSpPr>
          <p:cNvPr id="61446" name="文本框 7"/>
          <p:cNvSpPr txBox="1">
            <a:spLocks noChangeArrowheads="1"/>
          </p:cNvSpPr>
          <p:nvPr/>
        </p:nvSpPr>
        <p:spPr bwMode="auto">
          <a:xfrm>
            <a:off x="7010400" y="4267200"/>
            <a:ext cx="2133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en-US" altLang="zh-CN" b="1">
                <a:latin typeface="微软雅黑" pitchFamily="34" charset="-122"/>
                <a:ea typeface="微软雅黑" pitchFamily="34" charset="-122"/>
                <a:sym typeface="+mn-ea"/>
              </a:rPr>
              <a:t>Immutable</a:t>
            </a:r>
          </a:p>
          <a:p>
            <a:pPr algn="ctr" eaLnBrk="1" hangingPunct="1">
              <a:spcBef>
                <a:spcPct val="0"/>
              </a:spcBef>
              <a:spcAft>
                <a:spcPct val="0"/>
              </a:spcAft>
              <a:buClrTx/>
              <a:buSzTx/>
              <a:buFontTx/>
              <a:buNone/>
            </a:pPr>
            <a:r>
              <a:rPr lang="en-US" altLang="zh-CN" b="1">
                <a:latin typeface="微软雅黑" pitchFamily="34" charset="-122"/>
                <a:ea typeface="微软雅黑" pitchFamily="34" charset="-122"/>
                <a:sym typeface="+mn-ea"/>
              </a:rPr>
              <a:t>不可篡改</a:t>
            </a:r>
          </a:p>
        </p:txBody>
      </p:sp>
      <p:sp>
        <p:nvSpPr>
          <p:cNvPr id="61447" name="文本框 8"/>
          <p:cNvSpPr txBox="1">
            <a:spLocks noChangeArrowheads="1"/>
          </p:cNvSpPr>
          <p:nvPr/>
        </p:nvSpPr>
        <p:spPr bwMode="auto">
          <a:xfrm>
            <a:off x="6694488" y="2054225"/>
            <a:ext cx="2540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90204" pitchFamily="34" charset="0"/>
              </a:defRPr>
            </a:lvl1pPr>
            <a:lvl2pPr marL="742950" indent="-285750">
              <a:spcBef>
                <a:spcPct val="10000"/>
              </a:spcBef>
              <a:spcAft>
                <a:spcPts val="400"/>
              </a:spcAft>
              <a:buClr>
                <a:srgbClr val="0C7B9C"/>
              </a:buClr>
              <a:buSzPct val="100000"/>
              <a:buFont typeface="Arial" panose="020B0604020202090204" pitchFamily="34" charset="0"/>
              <a:buChar char="–"/>
              <a:defRPr sz="2800">
                <a:solidFill>
                  <a:schemeClr val="tx1"/>
                </a:solidFill>
                <a:latin typeface="Arial" panose="020B060402020209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90204" pitchFamily="34" charset="0"/>
              </a:defRPr>
            </a:lvl3pPr>
            <a:lvl4pPr marL="1600200" indent="-228600">
              <a:spcBef>
                <a:spcPct val="20000"/>
              </a:spcBef>
              <a:buSzPct val="100000"/>
              <a:buChar char="–"/>
              <a:defRPr sz="2000">
                <a:solidFill>
                  <a:schemeClr val="tx1"/>
                </a:solidFill>
                <a:latin typeface="Times New Roman" panose="02020503050405090304" pitchFamily="18" charset="0"/>
              </a:defRPr>
            </a:lvl4pPr>
            <a:lvl5pPr marL="2057400" indent="-228600">
              <a:spcBef>
                <a:spcPct val="20000"/>
              </a:spcBef>
              <a:buSzPct val="100000"/>
              <a:buChar char="•"/>
              <a:defRPr sz="2000">
                <a:solidFill>
                  <a:schemeClr val="tx1"/>
                </a:solidFill>
                <a:latin typeface="Times New Roman" panose="02020503050405090304" pitchFamily="18" charset="0"/>
              </a:defRPr>
            </a:lvl5pPr>
            <a:lvl6pPr marL="25146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defTabSz="45720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algn="ctr" eaLnBrk="1" hangingPunct="1">
              <a:spcBef>
                <a:spcPct val="0"/>
              </a:spcBef>
              <a:spcAft>
                <a:spcPct val="0"/>
              </a:spcAft>
              <a:buClrTx/>
              <a:buSzTx/>
              <a:buFontTx/>
              <a:buNone/>
            </a:pPr>
            <a:r>
              <a:rPr lang="zh-CN" altLang="en-US" b="1">
                <a:latin typeface="微软雅黑" pitchFamily="34" charset="-122"/>
                <a:ea typeface="微软雅黑" pitchFamily="34" charset="-122"/>
              </a:rPr>
              <a:t>Consensus</a:t>
            </a:r>
          </a:p>
          <a:p>
            <a:pPr algn="ctr" eaLnBrk="1" hangingPunct="1">
              <a:spcBef>
                <a:spcPct val="0"/>
              </a:spcBef>
              <a:spcAft>
                <a:spcPct val="0"/>
              </a:spcAft>
              <a:buClrTx/>
              <a:buSzTx/>
              <a:buFontTx/>
              <a:buNone/>
            </a:pPr>
            <a:r>
              <a:rPr lang="zh-CN" altLang="en-US" b="1">
                <a:latin typeface="微软雅黑" pitchFamily="34" charset="-122"/>
                <a:ea typeface="微软雅黑" pitchFamily="34" charset="-122"/>
              </a:rPr>
              <a:t>一致性</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0987" y="2260601"/>
            <a:ext cx="3989388"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区块链的分类</a:t>
            </a:r>
            <a:endParaRPr lang="en-US" altLang="zh-CN" dirty="0"/>
          </a:p>
        </p:txBody>
      </p:sp>
      <p:sp>
        <p:nvSpPr>
          <p:cNvPr id="3" name="内容占位符 2"/>
          <p:cNvSpPr>
            <a:spLocks noGrp="1"/>
          </p:cNvSpPr>
          <p:nvPr>
            <p:ph idx="1"/>
          </p:nvPr>
        </p:nvSpPr>
        <p:spPr>
          <a:xfrm>
            <a:off x="381000" y="1168394"/>
            <a:ext cx="8280400" cy="4976911"/>
          </a:xfrm>
        </p:spPr>
        <p:txBody>
          <a:bodyPr>
            <a:noAutofit/>
          </a:bodyPr>
          <a:lstStyle/>
          <a:p>
            <a:pPr fontAlgn="auto"/>
            <a:r>
              <a:rPr lang="zh-CN" altLang="en-US" sz="2000" dirty="0"/>
              <a:t>公有链</a:t>
            </a:r>
          </a:p>
          <a:p>
            <a:pPr lvl="1"/>
            <a:r>
              <a:rPr lang="zh-CN" altLang="en-US" sz="1600" dirty="0"/>
              <a:t>链上的节点向全世界每一个人开放，任何人都可以在自己设备上运行公共节点，验证区块链网络中的交易，参与到共识的过程中，确认当前加入链上的区块以及当前区块链的状态。任何用户也可以向链上发起交易，查看链上的任意数据。虽然公链是一种完全去中心化机制的区块链，降低了传统中心化机制下的运维成本，但目前公链在可拓展性、效率上仍存在较大挑战。</a:t>
            </a:r>
            <a:endParaRPr lang="en-US" altLang="zh-CN" sz="1600" dirty="0"/>
          </a:p>
          <a:p>
            <a:pPr lvl="1"/>
            <a:r>
              <a:rPr lang="zh-CN" altLang="en-US" sz="1600" dirty="0"/>
              <a:t>目前比较有名的公链项目包括比特币、以太坊等。</a:t>
            </a:r>
            <a:endParaRPr lang="en-US" altLang="zh-CN" sz="2000" dirty="0"/>
          </a:p>
          <a:p>
            <a:pPr fontAlgn="auto"/>
            <a:r>
              <a:rPr lang="zh-CN" altLang="en-US" sz="2000" dirty="0"/>
              <a:t>私有链</a:t>
            </a:r>
          </a:p>
          <a:p>
            <a:pPr lvl="1"/>
            <a:r>
              <a:rPr lang="zh-CN" altLang="en-US" sz="1600" dirty="0"/>
              <a:t>私链中对链上数据的读写权限由单一的组织来控制，可选择性地开放给特定群体。尽管私链的去中心化程度最低，但是私链交易速度更快，交易费用更低，对数据的访问权限控制更好，也能很好地保障数据的隐私。</a:t>
            </a:r>
            <a:endParaRPr lang="en-US" altLang="zh-CN" sz="1600" dirty="0"/>
          </a:p>
          <a:p>
            <a:pPr lvl="1"/>
            <a:r>
              <a:rPr lang="zh-CN" altLang="en-US" sz="1600" dirty="0"/>
              <a:t>目前，私链主要应用于一些私人企业中的数据管理、审计场景中。</a:t>
            </a:r>
            <a:endParaRPr lang="en-US" altLang="zh-CN" sz="1600" dirty="0"/>
          </a:p>
          <a:p>
            <a:pPr fontAlgn="auto"/>
            <a:r>
              <a:rPr lang="zh-CN" altLang="en-US" sz="2000" dirty="0"/>
              <a:t>联盟链</a:t>
            </a:r>
          </a:p>
          <a:p>
            <a:pPr lvl="1"/>
            <a:r>
              <a:rPr lang="zh-CN" altLang="en-US" sz="1600" dirty="0"/>
              <a:t>联盟链由一些特定机构作为节点参与到区块链的共识过程中，用户对链上数据的读写权限由这些节点控制。联盟链拥有较高的交易速度、较良好的可拓展性和保护隐私权的权限控制。</a:t>
            </a:r>
            <a:endParaRPr lang="en-US" altLang="zh-CN" sz="1600" dirty="0"/>
          </a:p>
          <a:p>
            <a:pPr lvl="1"/>
            <a:r>
              <a:rPr lang="zh-CN" altLang="en-US" sz="1600" dirty="0"/>
              <a:t>目前多应用于机构之间的合作场景中，例如市场机构进行记账，而普通用户则不参与到记账中。</a:t>
            </a:r>
            <a:endParaRPr lang="en-US" altLang="zh-CN" sz="1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区块链近况</a:t>
            </a:r>
            <a:endParaRPr lang="en-US" dirty="0"/>
          </a:p>
        </p:txBody>
      </p:sp>
      <p:sp>
        <p:nvSpPr>
          <p:cNvPr id="3" name="Content Placeholder 2"/>
          <p:cNvSpPr>
            <a:spLocks noGrp="1"/>
          </p:cNvSpPr>
          <p:nvPr>
            <p:ph idx="1"/>
          </p:nvPr>
        </p:nvSpPr>
        <p:spPr>
          <a:xfrm>
            <a:off x="411162" y="1606730"/>
            <a:ext cx="7962129" cy="4717869"/>
          </a:xfrm>
        </p:spPr>
        <p:txBody>
          <a:bodyPr/>
          <a:lstStyle/>
          <a:p>
            <a:r>
              <a:rPr lang="en-US" altLang="zh-CN" dirty="0"/>
              <a:t>2018</a:t>
            </a:r>
            <a:r>
              <a:rPr lang="zh-CN" altLang="en-US" dirty="0"/>
              <a:t>年</a:t>
            </a:r>
            <a:r>
              <a:rPr lang="en-US" altLang="zh-CN" dirty="0"/>
              <a:t>5</a:t>
            </a:r>
            <a:r>
              <a:rPr lang="zh-CN" altLang="en-US" dirty="0"/>
              <a:t>月</a:t>
            </a:r>
            <a:r>
              <a:rPr lang="en-US" altLang="zh-CN" dirty="0"/>
              <a:t>28</a:t>
            </a:r>
            <a:r>
              <a:rPr lang="zh-CN" altLang="en-US" dirty="0"/>
              <a:t>日，习总书记在中国科学院第十九次院士大会、中国工程院第十四次院士大会上的讲话： </a:t>
            </a:r>
            <a:endParaRPr lang="en-US" altLang="zh-CN" dirty="0"/>
          </a:p>
          <a:p>
            <a:pPr lvl="1"/>
            <a:endParaRPr lang="en-US" altLang="zh-CN" dirty="0"/>
          </a:p>
          <a:p>
            <a:pPr lvl="1"/>
            <a:r>
              <a:rPr lang="zh-CN" altLang="en-US" dirty="0"/>
              <a:t>以</a:t>
            </a:r>
            <a:r>
              <a:rPr lang="zh-CN" altLang="en-US" b="1" dirty="0"/>
              <a:t>人工智能、量子信息、移动通信、物联网、</a:t>
            </a:r>
            <a:r>
              <a:rPr lang="zh-CN" altLang="en-US" b="1" dirty="0">
                <a:solidFill>
                  <a:srgbClr val="FF0000"/>
                </a:solidFill>
              </a:rPr>
              <a:t>区块链 </a:t>
            </a:r>
            <a:r>
              <a:rPr lang="zh-CN" altLang="en-US" dirty="0"/>
              <a:t>为代表的新一代信息技术加速突破应用 </a:t>
            </a:r>
          </a:p>
          <a:p>
            <a:endParaRPr lang="zh-CN" altLang="en-US" dirty="0"/>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区块链近况</a:t>
            </a:r>
            <a:endParaRPr lang="en-US" dirty="0"/>
          </a:p>
        </p:txBody>
      </p:sp>
      <p:sp>
        <p:nvSpPr>
          <p:cNvPr id="3" name="Content Placeholder 2"/>
          <p:cNvSpPr>
            <a:spLocks noGrp="1"/>
          </p:cNvSpPr>
          <p:nvPr>
            <p:ph idx="1"/>
          </p:nvPr>
        </p:nvSpPr>
        <p:spPr/>
        <p:txBody>
          <a:bodyPr/>
          <a:lstStyle/>
          <a:p>
            <a:r>
              <a:rPr lang="en-US" altLang="zh-CN" dirty="0"/>
              <a:t>2018</a:t>
            </a:r>
            <a:r>
              <a:rPr lang="zh-CN" altLang="en-US" dirty="0"/>
              <a:t>年</a:t>
            </a:r>
            <a:r>
              <a:rPr lang="en-US" altLang="zh-CN" dirty="0"/>
              <a:t>7</a:t>
            </a:r>
            <a:r>
              <a:rPr lang="zh-CN" altLang="en-US" dirty="0"/>
              <a:t>月</a:t>
            </a:r>
            <a:r>
              <a:rPr lang="en-US" altLang="zh-CN" dirty="0"/>
              <a:t>16</a:t>
            </a:r>
            <a:r>
              <a:rPr lang="zh-CN" altLang="en-US" dirty="0"/>
              <a:t>日，工信部苗圩部长在全国工业和信息化主管部门负责同志座谈会： </a:t>
            </a:r>
            <a:endParaRPr lang="en-US" altLang="zh-CN" dirty="0"/>
          </a:p>
          <a:p>
            <a:pPr lvl="1"/>
            <a:r>
              <a:rPr lang="zh-CN" altLang="en-US" dirty="0"/>
              <a:t>支持龙头企业基于云计算建立</a:t>
            </a:r>
            <a:r>
              <a:rPr lang="zh-CN" altLang="en-US" b="1" dirty="0">
                <a:solidFill>
                  <a:srgbClr val="FF0000"/>
                </a:solidFill>
              </a:rPr>
              <a:t>区块链应用实验和测试平台</a:t>
            </a:r>
            <a:r>
              <a:rPr lang="zh-CN" altLang="en-US" dirty="0"/>
              <a:t>，发展</a:t>
            </a:r>
            <a:r>
              <a:rPr lang="en-US" altLang="zh-CN" b="1" dirty="0">
                <a:solidFill>
                  <a:srgbClr val="FF0000"/>
                </a:solidFill>
              </a:rPr>
              <a:t>BaaS</a:t>
            </a:r>
            <a:r>
              <a:rPr lang="zh-CN" altLang="en-US" dirty="0"/>
              <a:t>服务中小企业创新，加快</a:t>
            </a:r>
            <a:r>
              <a:rPr lang="zh-CN" altLang="en-US" b="1" dirty="0">
                <a:solidFill>
                  <a:srgbClr val="FF0000"/>
                </a:solidFill>
              </a:rPr>
              <a:t>丰富区块链领域应用</a:t>
            </a:r>
            <a:r>
              <a:rPr lang="zh-CN" altLang="en-US" dirty="0"/>
              <a:t>。指导行业组织建立公共服务平台，开展运行效率、可扩展性、容错性、安全性等测评，为企业提供政策咨询、投融资、专利保护等服务。 </a:t>
            </a:r>
          </a:p>
          <a:p>
            <a:endParaRPr lang="zh-CN" altLang="en-US" dirty="0"/>
          </a:p>
          <a:p>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区块链近况</a:t>
            </a:r>
            <a:endParaRPr lang="en-US" dirty="0"/>
          </a:p>
        </p:txBody>
      </p:sp>
      <p:sp>
        <p:nvSpPr>
          <p:cNvPr id="3" name="Content Placeholder 2"/>
          <p:cNvSpPr>
            <a:spLocks noGrp="1"/>
          </p:cNvSpPr>
          <p:nvPr>
            <p:ph idx="1"/>
          </p:nvPr>
        </p:nvSpPr>
        <p:spPr/>
        <p:txBody>
          <a:bodyPr/>
          <a:lstStyle/>
          <a:p>
            <a:r>
              <a:rPr lang="zh-CN" altLang="en-US" dirty="0"/>
              <a:t>进入国家规划</a:t>
            </a:r>
            <a:endParaRPr lang="en-US" altLang="zh-CN" dirty="0"/>
          </a:p>
          <a:p>
            <a:r>
              <a:rPr lang="zh-CN" altLang="en-US" dirty="0"/>
              <a:t>多地地方政府，采用多种方式引导和支持区块链技术和产业的发展 </a:t>
            </a:r>
          </a:p>
          <a:p>
            <a:endParaRPr lang="zh-CN" altLang="en-US" dirty="0"/>
          </a:p>
          <a:p>
            <a:endParaRPr lang="zh-CN" altLang="en-US" dirty="0"/>
          </a:p>
          <a:p>
            <a:endParaRPr lang="en-US" dirty="0"/>
          </a:p>
        </p:txBody>
      </p:sp>
      <p:pic>
        <p:nvPicPr>
          <p:cNvPr id="4" name="Picture 3"/>
          <p:cNvPicPr>
            <a:picLocks noChangeAspect="1"/>
          </p:cNvPicPr>
          <p:nvPr/>
        </p:nvPicPr>
        <p:blipFill>
          <a:blip r:embed="rId2"/>
          <a:stretch>
            <a:fillRect/>
          </a:stretch>
        </p:blipFill>
        <p:spPr>
          <a:xfrm>
            <a:off x="1128099" y="3226381"/>
            <a:ext cx="7152935" cy="21382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179443"/>
            <a:ext cx="9144000" cy="2160105"/>
          </a:xfrm>
        </p:spPr>
        <p:txBody>
          <a:bodyPr>
            <a:noAutofit/>
          </a:bodyPr>
          <a:lstStyle/>
          <a:p>
            <a:pPr algn="ctr">
              <a:lnSpc>
                <a:spcPct val="150000"/>
              </a:lnSpc>
            </a:pPr>
            <a:r>
              <a:rPr lang="en-US" altLang="zh-CN" sz="4800" dirty="0">
                <a:latin typeface="微软雅黑" pitchFamily="34" charset="-122"/>
                <a:ea typeface="微软雅黑" pitchFamily="34" charset="-122"/>
              </a:rPr>
              <a:t>Section</a:t>
            </a:r>
            <a:r>
              <a:rPr lang="zh-CN" altLang="en-US" sz="4800" dirty="0">
                <a:latin typeface="微软雅黑" pitchFamily="34" charset="-122"/>
                <a:ea typeface="微软雅黑" pitchFamily="34" charset="-122"/>
              </a:rPr>
              <a:t> </a:t>
            </a:r>
            <a:r>
              <a:rPr lang="en-US" altLang="zh-CN" sz="4800" dirty="0">
                <a:latin typeface="微软雅黑" pitchFamily="34" charset="-122"/>
                <a:ea typeface="微软雅黑" pitchFamily="34" charset="-122"/>
              </a:rPr>
              <a:t>I</a:t>
            </a:r>
            <a:r>
              <a:rPr lang="zh-CN" altLang="en-US" sz="4800" dirty="0">
                <a:latin typeface="微软雅黑" pitchFamily="34" charset="-122"/>
                <a:ea typeface="微软雅黑" pitchFamily="34" charset="-122"/>
              </a:rPr>
              <a:t> </a:t>
            </a:r>
            <a:br>
              <a:rPr lang="en-US" altLang="zh-CN" sz="4800" dirty="0">
                <a:latin typeface="微软雅黑" pitchFamily="34" charset="-122"/>
                <a:ea typeface="微软雅黑" pitchFamily="34" charset="-122"/>
              </a:rPr>
            </a:br>
            <a:r>
              <a:rPr lang="zh-CN" altLang="en-US" sz="4800" dirty="0">
                <a:solidFill>
                  <a:srgbClr val="C00000"/>
                </a:solidFill>
                <a:latin typeface="微软雅黑" pitchFamily="34" charset="-122"/>
                <a:ea typeface="微软雅黑" pitchFamily="34" charset="-122"/>
              </a:rPr>
              <a:t>区块链应用概览</a:t>
            </a:r>
            <a:endParaRPr lang="zh-CN" altLang="en-US" sz="4000" b="0" dirty="0">
              <a:solidFill>
                <a:srgbClr val="C00000"/>
              </a:solidFill>
              <a:latin typeface="微软雅黑" pitchFamily="34" charset="-122"/>
              <a:ea typeface="微软雅黑" pitchFamily="34"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56" y="157863"/>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cstate="print"/>
          <a:srcRect l="4245" r="-1"/>
          <a:stretch>
            <a:fillRect/>
          </a:stretch>
        </p:blipFill>
        <p:spPr>
          <a:xfrm>
            <a:off x="6232135" y="29427"/>
            <a:ext cx="1891145" cy="876061"/>
          </a:xfrm>
          <a:prstGeom prst="rect">
            <a:avLst/>
          </a:prstGeom>
        </p:spPr>
      </p:pic>
      <p:sp>
        <p:nvSpPr>
          <p:cNvPr id="2" name="Subtitle 1"/>
          <p:cNvSpPr>
            <a:spLocks noGrp="1"/>
          </p:cNvSpPr>
          <p:nvPr>
            <p:ph type="subTitle"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0446" y="1326812"/>
            <a:ext cx="8686800" cy="4520681"/>
          </a:xfrm>
          <a:prstGeom prst="rect">
            <a:avLst/>
          </a:prstGeom>
        </p:spPr>
      </p:pic>
      <p:sp>
        <p:nvSpPr>
          <p:cNvPr id="3"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en-US" altLang="zh-CN" sz="2600" kern="0" dirty="0"/>
              <a:t>2019</a:t>
            </a:r>
            <a:r>
              <a:rPr lang="zh-CN" altLang="en-US" sz="2600" kern="0" dirty="0"/>
              <a:t>年</a:t>
            </a:r>
            <a:r>
              <a:rPr lang="en-US" altLang="zh-CN" sz="2600" kern="0" dirty="0"/>
              <a:t>10</a:t>
            </a:r>
            <a:r>
              <a:rPr lang="zh-CN" altLang="en-US" sz="2600" kern="0" dirty="0"/>
              <a:t>月</a:t>
            </a:r>
            <a:r>
              <a:rPr lang="en-US" altLang="zh-CN" sz="2600" kern="0" dirty="0"/>
              <a:t>25</a:t>
            </a:r>
            <a:r>
              <a:rPr lang="zh-CN" altLang="en-US" sz="2600" kern="0" dirty="0"/>
              <a:t>日，中央政治局第</a:t>
            </a:r>
            <a:r>
              <a:rPr lang="en-US" altLang="zh-CN" sz="2600" kern="0" dirty="0"/>
              <a:t>18</a:t>
            </a:r>
            <a:r>
              <a:rPr lang="zh-CN" altLang="en-US" sz="2600" kern="0"/>
              <a:t>次集体</a:t>
            </a:r>
            <a:r>
              <a:rPr lang="zh-CN" altLang="en-US" sz="2600" kern="0" dirty="0"/>
              <a:t>学习</a:t>
            </a:r>
            <a:endParaRPr lang="en-US" sz="2600" kern="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区块链热度</a:t>
            </a:r>
            <a:endParaRPr lang="en-US" dirty="0"/>
          </a:p>
        </p:txBody>
      </p:sp>
      <p:sp>
        <p:nvSpPr>
          <p:cNvPr id="3" name="Content Placeholder 2"/>
          <p:cNvSpPr>
            <a:spLocks noGrp="1"/>
          </p:cNvSpPr>
          <p:nvPr>
            <p:ph idx="1"/>
          </p:nvPr>
        </p:nvSpPr>
        <p:spPr/>
        <p:txBody>
          <a:bodyPr/>
          <a:lstStyle/>
          <a:p>
            <a:r>
              <a:rPr lang="zh-CN" altLang="en-US" dirty="0"/>
              <a:t>百度指数</a:t>
            </a:r>
            <a:endParaRPr lang="en-US" altLang="zh-CN"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179513" y="1757364"/>
            <a:ext cx="7092950" cy="2480357"/>
          </a:xfrm>
          <a:prstGeom prst="rect">
            <a:avLst/>
          </a:prstGeom>
        </p:spPr>
      </p:pic>
      <p:pic>
        <p:nvPicPr>
          <p:cNvPr id="4" name="Picture 3"/>
          <p:cNvPicPr>
            <a:picLocks noChangeAspect="1"/>
          </p:cNvPicPr>
          <p:nvPr/>
        </p:nvPicPr>
        <p:blipFill>
          <a:blip r:embed="rId3"/>
          <a:stretch>
            <a:fillRect/>
          </a:stretch>
        </p:blipFill>
        <p:spPr>
          <a:xfrm>
            <a:off x="419100" y="4625975"/>
            <a:ext cx="4102100" cy="1206500"/>
          </a:xfrm>
          <a:prstGeom prst="rect">
            <a:avLst/>
          </a:prstGeom>
        </p:spPr>
      </p:pic>
      <p:pic>
        <p:nvPicPr>
          <p:cNvPr id="6" name="Picture 5"/>
          <p:cNvPicPr>
            <a:picLocks noChangeAspect="1"/>
          </p:cNvPicPr>
          <p:nvPr/>
        </p:nvPicPr>
        <p:blipFill>
          <a:blip r:embed="rId4"/>
          <a:stretch>
            <a:fillRect/>
          </a:stretch>
        </p:blipFill>
        <p:spPr>
          <a:xfrm>
            <a:off x="4725988" y="4664075"/>
            <a:ext cx="4102100" cy="11303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区块链热度</a:t>
            </a:r>
            <a:endParaRPr lang="en-US" dirty="0"/>
          </a:p>
        </p:txBody>
      </p:sp>
      <p:sp>
        <p:nvSpPr>
          <p:cNvPr id="3" name="Content Placeholder 2"/>
          <p:cNvSpPr>
            <a:spLocks noGrp="1"/>
          </p:cNvSpPr>
          <p:nvPr>
            <p:ph idx="1"/>
          </p:nvPr>
        </p:nvSpPr>
        <p:spPr/>
        <p:txBody>
          <a:bodyPr/>
          <a:lstStyle/>
          <a:p>
            <a:r>
              <a:rPr lang="zh-CN" altLang="en-US" dirty="0"/>
              <a:t>百度指数</a:t>
            </a:r>
            <a:endParaRPr lang="en-US" altLang="zh-CN"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179513" y="1757364"/>
            <a:ext cx="7092950" cy="2480357"/>
          </a:xfrm>
          <a:prstGeom prst="rect">
            <a:avLst/>
          </a:prstGeom>
        </p:spPr>
      </p:pic>
      <p:pic>
        <p:nvPicPr>
          <p:cNvPr id="7" name="Picture 6"/>
          <p:cNvPicPr>
            <a:picLocks noChangeAspect="1"/>
          </p:cNvPicPr>
          <p:nvPr/>
        </p:nvPicPr>
        <p:blipFill>
          <a:blip r:embed="rId3"/>
          <a:stretch>
            <a:fillRect/>
          </a:stretch>
        </p:blipFill>
        <p:spPr>
          <a:xfrm>
            <a:off x="484188" y="4538167"/>
            <a:ext cx="4241800" cy="1257300"/>
          </a:xfrm>
          <a:prstGeom prst="rect">
            <a:avLst/>
          </a:prstGeom>
        </p:spPr>
      </p:pic>
      <p:pic>
        <p:nvPicPr>
          <p:cNvPr id="8" name="Picture 7"/>
          <p:cNvPicPr>
            <a:picLocks noChangeAspect="1"/>
          </p:cNvPicPr>
          <p:nvPr/>
        </p:nvPicPr>
        <p:blipFill>
          <a:blip r:embed="rId4"/>
          <a:stretch>
            <a:fillRect/>
          </a:stretch>
        </p:blipFill>
        <p:spPr>
          <a:xfrm>
            <a:off x="5351463" y="4694921"/>
            <a:ext cx="3378200" cy="1308100"/>
          </a:xfrm>
          <a:prstGeom prst="rect">
            <a:avLst/>
          </a:prstGeom>
        </p:spPr>
      </p:pic>
      <p:pic>
        <p:nvPicPr>
          <p:cNvPr id="10" name="Picture 9"/>
          <p:cNvPicPr>
            <a:picLocks noChangeAspect="1"/>
          </p:cNvPicPr>
          <p:nvPr/>
        </p:nvPicPr>
        <p:blipFill>
          <a:blip r:embed="rId5"/>
          <a:stretch>
            <a:fillRect/>
          </a:stretch>
        </p:blipFill>
        <p:spPr>
          <a:xfrm>
            <a:off x="3421063" y="1109211"/>
            <a:ext cx="3860800" cy="12065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区块链热度</a:t>
            </a:r>
            <a:endParaRPr lang="en-US" dirty="0"/>
          </a:p>
        </p:txBody>
      </p:sp>
      <p:sp>
        <p:nvSpPr>
          <p:cNvPr id="3" name="Content Placeholder 2"/>
          <p:cNvSpPr>
            <a:spLocks noGrp="1"/>
          </p:cNvSpPr>
          <p:nvPr>
            <p:ph idx="1"/>
          </p:nvPr>
        </p:nvSpPr>
        <p:spPr>
          <a:xfrm>
            <a:off x="381000" y="1028700"/>
            <a:ext cx="8318500" cy="5181600"/>
          </a:xfrm>
        </p:spPr>
        <p:txBody>
          <a:bodyPr/>
          <a:lstStyle/>
          <a:p>
            <a:r>
              <a:rPr lang="en-US" altLang="zh-CN" dirty="0"/>
              <a:t>Google</a:t>
            </a:r>
            <a:r>
              <a:rPr lang="zh-CN" altLang="en-US" dirty="0"/>
              <a:t> </a:t>
            </a:r>
            <a:r>
              <a:rPr lang="en-US" altLang="zh-CN" dirty="0"/>
              <a:t>Trends</a:t>
            </a:r>
            <a:endParaRPr lang="en-US" dirty="0"/>
          </a:p>
          <a:p>
            <a:endParaRPr lang="en-US" dirty="0"/>
          </a:p>
        </p:txBody>
      </p:sp>
      <p:pic>
        <p:nvPicPr>
          <p:cNvPr id="6" name="Picture 5"/>
          <p:cNvPicPr>
            <a:picLocks noChangeAspect="1"/>
          </p:cNvPicPr>
          <p:nvPr/>
        </p:nvPicPr>
        <p:blipFill>
          <a:blip r:embed="rId2"/>
          <a:stretch>
            <a:fillRect/>
          </a:stretch>
        </p:blipFill>
        <p:spPr>
          <a:xfrm>
            <a:off x="1614487" y="1596420"/>
            <a:ext cx="6486525" cy="2557977"/>
          </a:xfrm>
          <a:prstGeom prst="rect">
            <a:avLst/>
          </a:prstGeom>
        </p:spPr>
      </p:pic>
      <p:pic>
        <p:nvPicPr>
          <p:cNvPr id="7" name="Picture 6"/>
          <p:cNvPicPr>
            <a:picLocks noChangeAspect="1"/>
          </p:cNvPicPr>
          <p:nvPr/>
        </p:nvPicPr>
        <p:blipFill>
          <a:blip r:embed="rId3"/>
          <a:stretch>
            <a:fillRect/>
          </a:stretch>
        </p:blipFill>
        <p:spPr>
          <a:xfrm>
            <a:off x="1614487" y="4382997"/>
            <a:ext cx="6080126" cy="1941603"/>
          </a:xfrm>
          <a:prstGeom prst="rect">
            <a:avLst/>
          </a:prstGeom>
        </p:spPr>
      </p:pic>
      <p:pic>
        <p:nvPicPr>
          <p:cNvPr id="8" name="Picture 7"/>
          <p:cNvPicPr>
            <a:picLocks noChangeAspect="1"/>
          </p:cNvPicPr>
          <p:nvPr/>
        </p:nvPicPr>
        <p:blipFill>
          <a:blip r:embed="rId4"/>
          <a:stretch>
            <a:fillRect/>
          </a:stretch>
        </p:blipFill>
        <p:spPr>
          <a:xfrm>
            <a:off x="482914" y="1596420"/>
            <a:ext cx="8343271" cy="28607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Gartner</a:t>
            </a:r>
            <a:r>
              <a:rPr lang="zh-CN" altLang="en-US" dirty="0"/>
              <a:t>新兴技术成熟度曲线</a:t>
            </a:r>
            <a:r>
              <a:rPr lang="en-US" altLang="zh-CN" dirty="0"/>
              <a:t>-2016</a:t>
            </a:r>
            <a:endParaRPr lang="en-US" dirty="0"/>
          </a:p>
        </p:txBody>
      </p:sp>
      <p:sp>
        <p:nvSpPr>
          <p:cNvPr id="3" name="Content Placeholder 2"/>
          <p:cNvSpPr>
            <a:spLocks noGrp="1"/>
          </p:cNvSpPr>
          <p:nvPr>
            <p:ph idx="1"/>
          </p:nvPr>
        </p:nvSpPr>
        <p:spPr>
          <a:xfrm>
            <a:off x="0" y="1053790"/>
            <a:ext cx="2911900" cy="5181600"/>
          </a:xfrm>
        </p:spPr>
        <p:txBody>
          <a:bodyPr/>
          <a:lstStyle/>
          <a:p>
            <a:r>
              <a:rPr lang="zh-CN" altLang="en-US" sz="2000" dirty="0"/>
              <a:t>在 </a:t>
            </a:r>
            <a:r>
              <a:rPr lang="en-US" altLang="zh-CN" sz="2000" dirty="0"/>
              <a:t>Gartner </a:t>
            </a:r>
            <a:r>
              <a:rPr lang="zh-CN" altLang="en-US" sz="2000" dirty="0"/>
              <a:t>技术成熟度曲线</a:t>
            </a:r>
            <a:r>
              <a:rPr lang="en-US" altLang="zh-CN" sz="2000" dirty="0"/>
              <a:t>:</a:t>
            </a:r>
            <a:r>
              <a:rPr lang="zh-CN" altLang="en-US" sz="2000" dirty="0"/>
              <a:t> 新兴科技技术成熟度曲线</a:t>
            </a:r>
            <a:endParaRPr lang="en-US" altLang="zh-CN" sz="2000" dirty="0"/>
          </a:p>
          <a:p>
            <a:r>
              <a:rPr lang="zh-CN" altLang="en-US" sz="2000" dirty="0"/>
              <a:t>它集逾两千种科技的大成，凝聚独到的见解，并以简洁明了的方式呈现出 </a:t>
            </a:r>
            <a:r>
              <a:rPr lang="en-US" altLang="zh-CN" sz="2000" dirty="0"/>
              <a:t>29 </a:t>
            </a:r>
            <a:r>
              <a:rPr lang="zh-CN" altLang="en-US" sz="2000" dirty="0"/>
              <a:t>项新兴科技技术和趋势。</a:t>
            </a:r>
            <a:endParaRPr lang="en-US" altLang="zh-CN" sz="2000" dirty="0"/>
          </a:p>
          <a:p>
            <a:r>
              <a:rPr lang="zh-CN" altLang="en-US" sz="2000" dirty="0"/>
              <a:t>该技术成熟度曲线重点关注了那些有望在</a:t>
            </a:r>
            <a:r>
              <a:rPr lang="zh-CN" altLang="en-US" sz="2000" dirty="0">
                <a:solidFill>
                  <a:srgbClr val="FF0000"/>
                </a:solidFill>
              </a:rPr>
              <a:t>未来五到十年内</a:t>
            </a:r>
            <a:r>
              <a:rPr lang="zh-CN" altLang="en-US" sz="2000" dirty="0"/>
              <a:t>拥有</a:t>
            </a:r>
            <a:r>
              <a:rPr lang="zh-CN" altLang="en-US" sz="2000" dirty="0">
                <a:solidFill>
                  <a:srgbClr val="0432FF"/>
                </a:solidFill>
              </a:rPr>
              <a:t>高度竞争优势的科技</a:t>
            </a:r>
            <a:endParaRPr lang="en-US" sz="2000" dirty="0"/>
          </a:p>
        </p:txBody>
      </p:sp>
      <p:pic>
        <p:nvPicPr>
          <p:cNvPr id="6" name="Picture 5"/>
          <p:cNvPicPr>
            <a:picLocks noChangeAspect="1"/>
          </p:cNvPicPr>
          <p:nvPr/>
        </p:nvPicPr>
        <p:blipFill>
          <a:blip r:embed="rId2"/>
          <a:stretch>
            <a:fillRect/>
          </a:stretch>
        </p:blipFill>
        <p:spPr>
          <a:xfrm>
            <a:off x="2843559" y="1416206"/>
            <a:ext cx="6300130" cy="4415826"/>
          </a:xfrm>
          <a:prstGeom prst="rect">
            <a:avLst/>
          </a:prstGeom>
        </p:spPr>
      </p:pic>
      <p:sp>
        <p:nvSpPr>
          <p:cNvPr id="7" name="Rounded Rectangle 6"/>
          <p:cNvSpPr/>
          <p:nvPr/>
        </p:nvSpPr>
        <p:spPr bwMode="auto">
          <a:xfrm>
            <a:off x="3824868" y="1706136"/>
            <a:ext cx="1037064" cy="189571"/>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Gartner</a:t>
            </a:r>
            <a:r>
              <a:rPr lang="zh-CN" altLang="en-US" dirty="0"/>
              <a:t>新兴技术成熟度曲线</a:t>
            </a:r>
            <a:r>
              <a:rPr lang="en-US" altLang="zh-CN" dirty="0"/>
              <a:t>-2017</a:t>
            </a:r>
            <a:endParaRPr lang="en-US" dirty="0"/>
          </a:p>
        </p:txBody>
      </p:sp>
      <p:sp>
        <p:nvSpPr>
          <p:cNvPr id="3" name="Content Placeholder 2"/>
          <p:cNvSpPr>
            <a:spLocks noGrp="1"/>
          </p:cNvSpPr>
          <p:nvPr>
            <p:ph idx="1"/>
          </p:nvPr>
        </p:nvSpPr>
        <p:spPr/>
        <p:txBody>
          <a:bodyPr/>
          <a:lstStyle/>
          <a:p>
            <a:r>
              <a:rPr lang="zh-CN" altLang="en-US" dirty="0"/>
              <a:t> </a:t>
            </a:r>
            <a:endParaRPr lang="en-US" dirty="0"/>
          </a:p>
        </p:txBody>
      </p:sp>
      <p:pic>
        <p:nvPicPr>
          <p:cNvPr id="4" name="Picture 3"/>
          <p:cNvPicPr>
            <a:picLocks noChangeAspect="1"/>
          </p:cNvPicPr>
          <p:nvPr/>
        </p:nvPicPr>
        <p:blipFill>
          <a:blip r:embed="rId2"/>
          <a:stretch>
            <a:fillRect/>
          </a:stretch>
        </p:blipFill>
        <p:spPr>
          <a:xfrm>
            <a:off x="411163" y="1087473"/>
            <a:ext cx="7847609" cy="5237127"/>
          </a:xfrm>
          <a:prstGeom prst="rect">
            <a:avLst/>
          </a:prstGeom>
        </p:spPr>
      </p:pic>
      <p:sp>
        <p:nvSpPr>
          <p:cNvPr id="5" name="Rounded Rectangle 4"/>
          <p:cNvSpPr/>
          <p:nvPr/>
        </p:nvSpPr>
        <p:spPr bwMode="auto">
          <a:xfrm>
            <a:off x="3122341" y="2085278"/>
            <a:ext cx="1037064" cy="189571"/>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asisd.cn/zkcg/ydkb/kjqykb/2018/kjqykb20181011/201810/W0201810116213081612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74" y="1028820"/>
            <a:ext cx="8142248" cy="5492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Gartner</a:t>
            </a:r>
            <a:r>
              <a:rPr lang="zh-CN" altLang="en-US" dirty="0"/>
              <a:t>新兴技术成熟度曲线</a:t>
            </a:r>
            <a:r>
              <a:rPr lang="en-US" altLang="zh-CN" dirty="0"/>
              <a:t>-2018</a:t>
            </a:r>
            <a:endParaRPr lang="en-US" dirty="0"/>
          </a:p>
        </p:txBody>
      </p:sp>
      <p:sp>
        <p:nvSpPr>
          <p:cNvPr id="6" name="Rounded Rectangle 5"/>
          <p:cNvSpPr/>
          <p:nvPr/>
        </p:nvSpPr>
        <p:spPr bwMode="auto">
          <a:xfrm>
            <a:off x="903247" y="3401121"/>
            <a:ext cx="1304693" cy="234175"/>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7" name="Rounded Rectangle 6"/>
          <p:cNvSpPr/>
          <p:nvPr/>
        </p:nvSpPr>
        <p:spPr bwMode="auto">
          <a:xfrm>
            <a:off x="3144644" y="2274849"/>
            <a:ext cx="1037064" cy="245327"/>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tner发布2019新兴科技成熟度曲线：5G登顶，区块链不见踪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947737"/>
            <a:ext cx="8250237" cy="54290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Gartner</a:t>
            </a:r>
            <a:r>
              <a:rPr lang="zh-CN" altLang="en-US" dirty="0"/>
              <a:t>新兴技术成熟度曲线</a:t>
            </a:r>
            <a:r>
              <a:rPr lang="en-US" altLang="zh-CN" dirty="0"/>
              <a:t>-2019</a:t>
            </a:r>
            <a:endParaRPr lang="en-US" dirty="0"/>
          </a:p>
        </p:txBody>
      </p:sp>
      <p:sp>
        <p:nvSpPr>
          <p:cNvPr id="5" name="Rounded Rectangle 4"/>
          <p:cNvSpPr/>
          <p:nvPr/>
        </p:nvSpPr>
        <p:spPr bwMode="auto">
          <a:xfrm>
            <a:off x="1226634" y="3472670"/>
            <a:ext cx="1037064" cy="189571"/>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7" name="Rounded Rectangle 6"/>
          <p:cNvSpPr/>
          <p:nvPr/>
        </p:nvSpPr>
        <p:spPr bwMode="auto">
          <a:xfrm>
            <a:off x="2330606" y="3472671"/>
            <a:ext cx="1037064" cy="284356"/>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Gartner</a:t>
            </a:r>
            <a:r>
              <a:rPr lang="zh-CN" altLang="en-US" dirty="0"/>
              <a:t>新兴技术成熟度曲线</a:t>
            </a:r>
            <a:r>
              <a:rPr lang="en-US" altLang="zh-CN" dirty="0"/>
              <a:t>-2020</a:t>
            </a:r>
            <a:endParaRPr lang="en-US" dirty="0"/>
          </a:p>
        </p:txBody>
      </p:sp>
      <p:grpSp>
        <p:nvGrpSpPr>
          <p:cNvPr id="5" name="Group 4"/>
          <p:cNvGrpSpPr/>
          <p:nvPr/>
        </p:nvGrpSpPr>
        <p:grpSpPr>
          <a:xfrm>
            <a:off x="377902" y="802887"/>
            <a:ext cx="8283498" cy="5608676"/>
            <a:chOff x="377902" y="802887"/>
            <a:chExt cx="8283498" cy="5608676"/>
          </a:xfrm>
        </p:grpSpPr>
        <p:pic>
          <p:nvPicPr>
            <p:cNvPr id="7170" name="Picture 2" descr="he Gartner Hype Cycle for Emerging Technologies, 2020 features five trends and 30 te"/>
            <p:cNvPicPr>
              <a:picLocks noChangeAspect="1" noChangeArrowheads="1"/>
            </p:cNvPicPr>
            <p:nvPr/>
          </p:nvPicPr>
          <p:blipFill rotWithShape="1">
            <a:blip r:embed="rId3">
              <a:extLst>
                <a:ext uri="{28A0092B-C50C-407E-A947-70E740481C1C}">
                  <a14:useLocalDpi xmlns:a14="http://schemas.microsoft.com/office/drawing/2010/main" val="0"/>
                </a:ext>
              </a:extLst>
            </a:blip>
            <a:srcRect t="15230" b="13571"/>
            <a:stretch>
              <a:fillRect/>
            </a:stretch>
          </p:blipFill>
          <p:spPr bwMode="auto">
            <a:xfrm>
              <a:off x="377902" y="802887"/>
              <a:ext cx="8283498" cy="560867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1193180" y="4783873"/>
              <a:ext cx="1037064" cy="312234"/>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7" name="Rounded Rectangle 6"/>
            <p:cNvSpPr/>
            <p:nvPr/>
          </p:nvSpPr>
          <p:spPr bwMode="auto">
            <a:xfrm>
              <a:off x="2646060" y="3686593"/>
              <a:ext cx="1204580" cy="285967"/>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200" dirty="0"/>
              <a:t>Gartner</a:t>
            </a:r>
            <a:r>
              <a:rPr lang="zh-CN" altLang="en-US" sz="2200" dirty="0"/>
              <a:t> </a:t>
            </a:r>
            <a:r>
              <a:rPr lang="en-US" altLang="zh-CN" sz="2200" dirty="0"/>
              <a:t>Hype</a:t>
            </a:r>
            <a:r>
              <a:rPr lang="zh-CN" altLang="en-US" sz="2200" dirty="0"/>
              <a:t> </a:t>
            </a:r>
            <a:r>
              <a:rPr lang="en-US" altLang="zh-CN" sz="2200" dirty="0"/>
              <a:t>Cycle</a:t>
            </a:r>
            <a:r>
              <a:rPr lang="zh-CN" altLang="en-US" sz="2200" dirty="0"/>
              <a:t> </a:t>
            </a:r>
            <a:r>
              <a:rPr lang="en-US" altLang="zh-CN" sz="2200" dirty="0"/>
              <a:t>for</a:t>
            </a:r>
            <a:r>
              <a:rPr lang="zh-CN" altLang="en-US" sz="2200" dirty="0"/>
              <a:t> </a:t>
            </a:r>
            <a:r>
              <a:rPr lang="en-US" altLang="zh-CN" sz="2200" dirty="0"/>
              <a:t>Emerging</a:t>
            </a:r>
            <a:r>
              <a:rPr lang="zh-CN" altLang="en-US" sz="2200" dirty="0"/>
              <a:t> </a:t>
            </a:r>
            <a:r>
              <a:rPr lang="en-US" altLang="zh-CN" sz="2200" dirty="0"/>
              <a:t>Technologies,</a:t>
            </a:r>
            <a:r>
              <a:rPr lang="zh-CN" altLang="en-US" sz="2200" dirty="0"/>
              <a:t> </a:t>
            </a:r>
            <a:r>
              <a:rPr lang="en-US" altLang="zh-CN" sz="2200" dirty="0"/>
              <a:t>2021</a:t>
            </a:r>
            <a:endParaRPr lang="en-US" sz="22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087" b="13429"/>
          <a:stretch>
            <a:fillRect/>
          </a:stretch>
        </p:blipFill>
        <p:spPr>
          <a:xfrm>
            <a:off x="0" y="1270357"/>
            <a:ext cx="9144000" cy="5587643"/>
          </a:xfrm>
          <a:prstGeom prst="rect">
            <a:avLst/>
          </a:prstGeom>
        </p:spPr>
      </p:pic>
      <p:sp>
        <p:nvSpPr>
          <p:cNvPr id="4" name="Rounded Rectangle 3"/>
          <p:cNvSpPr/>
          <p:nvPr/>
        </p:nvSpPr>
        <p:spPr bwMode="auto">
          <a:xfrm>
            <a:off x="2908092" y="3206908"/>
            <a:ext cx="824459" cy="285967"/>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5" name="Rounded Rectangle 4"/>
          <p:cNvSpPr/>
          <p:nvPr/>
        </p:nvSpPr>
        <p:spPr bwMode="auto">
          <a:xfrm>
            <a:off x="3320321" y="1425576"/>
            <a:ext cx="1139253" cy="285967"/>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7" name="Rounded Rectangle 6"/>
          <p:cNvSpPr/>
          <p:nvPr/>
        </p:nvSpPr>
        <p:spPr bwMode="auto">
          <a:xfrm>
            <a:off x="3562663" y="1866762"/>
            <a:ext cx="1241685" cy="179395"/>
          </a:xfrm>
          <a:prstGeom prst="round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f381821-dbd6-4d1f-8bc9-a73506f5aeaf}"/>
</p:tagLst>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5011</Words>
  <Application>Microsoft Office PowerPoint</Application>
  <PresentationFormat>全屏显示(4:3)</PresentationFormat>
  <Paragraphs>629</Paragraphs>
  <Slides>101</Slides>
  <Notes>18</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0</vt:i4>
      </vt:variant>
      <vt:variant>
        <vt:lpstr>幻灯片标题</vt:lpstr>
      </vt:variant>
      <vt:variant>
        <vt:i4>101</vt:i4>
      </vt:variant>
    </vt:vector>
  </HeadingPairs>
  <TitlesOfParts>
    <vt:vector size="117" baseType="lpstr">
      <vt:lpstr>Microsoft Yahei</vt:lpstr>
      <vt:lpstr>Monotype Sorts</vt:lpstr>
      <vt:lpstr>PMingLiU</vt:lpstr>
      <vt:lpstr>SourceSansPro</vt:lpstr>
      <vt:lpstr>UKaiCN</vt:lpstr>
      <vt:lpstr>等线</vt:lpstr>
      <vt:lpstr>宋体</vt:lpstr>
      <vt:lpstr>微软雅黑</vt:lpstr>
      <vt:lpstr>Arial</vt:lpstr>
      <vt:lpstr>Calibri</vt:lpstr>
      <vt:lpstr>Helvetica</vt:lpstr>
      <vt:lpstr>Tahoma</vt:lpstr>
      <vt:lpstr>Times</vt:lpstr>
      <vt:lpstr>Times New Roman</vt:lpstr>
      <vt:lpstr>Wingdings</vt:lpstr>
      <vt:lpstr>LC.BRev.FY97</vt:lpstr>
      <vt:lpstr>区块链原理与技术</vt:lpstr>
      <vt:lpstr>PowerPoint 演示文稿</vt:lpstr>
      <vt:lpstr>课程信息</vt:lpstr>
      <vt:lpstr>PowerPoint 演示文稿</vt:lpstr>
      <vt:lpstr>助教信息 &amp; 班级微信群</vt:lpstr>
      <vt:lpstr>PowerPoint 演示文稿</vt:lpstr>
      <vt:lpstr>PowerPoint 演示文稿</vt:lpstr>
      <vt:lpstr>本节课内容</vt:lpstr>
      <vt:lpstr>Section I  区块链应用概览</vt:lpstr>
      <vt:lpstr>How do you think about Blockchain?</vt:lpstr>
      <vt:lpstr>PowerPoint 演示文稿</vt:lpstr>
      <vt:lpstr>PowerPoint 演示文稿</vt:lpstr>
      <vt:lpstr>生产力 vs 生产关系</vt:lpstr>
      <vt:lpstr>大数据，人工智能 与 区块链</vt:lpstr>
      <vt:lpstr>区块链应用</vt:lpstr>
      <vt:lpstr>区块链应用</vt:lpstr>
      <vt:lpstr>区块链应用</vt:lpstr>
      <vt:lpstr>区块链应用</vt:lpstr>
      <vt:lpstr>案例1：区块链电子发票</vt:lpstr>
      <vt:lpstr>案例1：区块链电子发票</vt:lpstr>
      <vt:lpstr>案例1：区块链电子发票</vt:lpstr>
      <vt:lpstr>案例1：区块链电子发票</vt:lpstr>
      <vt:lpstr>案例2：商品溯源</vt:lpstr>
      <vt:lpstr>案例2：商品溯源</vt:lpstr>
      <vt:lpstr>案例3：公益项目</vt:lpstr>
      <vt:lpstr>案例3：公益项目</vt:lpstr>
      <vt:lpstr>案例3：公益项目</vt:lpstr>
      <vt:lpstr>案例3：公益项目</vt:lpstr>
      <vt:lpstr>案例4：保险行业</vt:lpstr>
      <vt:lpstr>案例4：保险行业</vt:lpstr>
      <vt:lpstr>案例4：保险行业</vt:lpstr>
      <vt:lpstr>案例5：医疗数据管理</vt:lpstr>
      <vt:lpstr>案例5：医疗数据管理</vt:lpstr>
      <vt:lpstr>案例5：医疗数据管理</vt:lpstr>
      <vt:lpstr>案例5：医疗数据管理</vt:lpstr>
      <vt:lpstr>案例6：药物供应链</vt:lpstr>
      <vt:lpstr>案例6：药物供应链</vt:lpstr>
      <vt:lpstr>医学应用：医疗费用</vt:lpstr>
      <vt:lpstr>医学应用：临床药物测试效率</vt:lpstr>
      <vt:lpstr>案例7：区块链征信联盟</vt:lpstr>
      <vt:lpstr>案例7：区块链征信联盟</vt:lpstr>
      <vt:lpstr>案例7：区块链征信联盟</vt:lpstr>
      <vt:lpstr>案例7：区块链征信联盟</vt:lpstr>
      <vt:lpstr>案例8：供应链金融</vt:lpstr>
      <vt:lpstr>案例8：供应链金融</vt:lpstr>
      <vt:lpstr>案例8：供应链金融</vt:lpstr>
      <vt:lpstr>案例8：供应链金融</vt:lpstr>
      <vt:lpstr>案例8：供应链金融</vt:lpstr>
      <vt:lpstr>案例8：供应链金融</vt:lpstr>
      <vt:lpstr>案例8：供应链金融</vt:lpstr>
      <vt:lpstr>案例9：版权存证交易</vt:lpstr>
      <vt:lpstr>案例9：版权存证交易</vt:lpstr>
      <vt:lpstr>案例9：版权存证交易</vt:lpstr>
      <vt:lpstr>其他应用：数字学历证书</vt:lpstr>
      <vt:lpstr>其他应用：能源交易</vt:lpstr>
      <vt:lpstr>其他应用：区块链+数字政府</vt:lpstr>
      <vt:lpstr>其他应用：区块链+数字政府</vt:lpstr>
      <vt:lpstr>其他应用：区块链+数字政府</vt:lpstr>
      <vt:lpstr>Section I 的总结</vt:lpstr>
      <vt:lpstr>Section II: 比特币前传  通向 Bitcoin 之路</vt:lpstr>
      <vt:lpstr>Does Bitcoin matter?</vt:lpstr>
      <vt:lpstr>What are there before Bitcoin?</vt:lpstr>
      <vt:lpstr>Revisit 传统金融体系—货币发展</vt:lpstr>
      <vt:lpstr>Revisit 传统金融体系—货币发展</vt:lpstr>
      <vt:lpstr>Revisit 传统金融体系—货币发展史</vt:lpstr>
      <vt:lpstr>信用体系：网络信用卡</vt:lpstr>
      <vt:lpstr>信用体系：网络信用卡</vt:lpstr>
      <vt:lpstr>信用体系：网络信用卡</vt:lpstr>
      <vt:lpstr>现金体系：实物现金</vt:lpstr>
      <vt:lpstr>现金体系：符号货币</vt:lpstr>
      <vt:lpstr>现金体系：中央系统虚拟货币时代</vt:lpstr>
      <vt:lpstr>现金体系：中央系统虚拟货币时代</vt:lpstr>
      <vt:lpstr>现金体系：中央系统虚拟货币时代</vt:lpstr>
      <vt:lpstr>电子货币时代 —— 信任的难题</vt:lpstr>
      <vt:lpstr>PowerPoint 演示文稿</vt:lpstr>
      <vt:lpstr>密码朋克宣言</vt:lpstr>
      <vt:lpstr>Cypherpunk 密码朋克 </vt:lpstr>
      <vt:lpstr>Cypherpunk-Bitcoin</vt:lpstr>
      <vt:lpstr>Section III  From Bitcoin to Blockchain</vt:lpstr>
      <vt:lpstr>比特币诞生</vt:lpstr>
      <vt:lpstr>比特币（BitCoin，BTC）</vt:lpstr>
      <vt:lpstr>Bitcoin 的底层技术 ——初识区块链</vt:lpstr>
      <vt:lpstr>Bitcoin 网络</vt:lpstr>
      <vt:lpstr>区块链举例</vt:lpstr>
      <vt:lpstr>区块链特性</vt:lpstr>
      <vt:lpstr>区块链的分类</vt:lpstr>
      <vt:lpstr>区块链近况</vt:lpstr>
      <vt:lpstr>区块链近况</vt:lpstr>
      <vt:lpstr>区块链近况</vt:lpstr>
      <vt:lpstr>PowerPoint 演示文稿</vt:lpstr>
      <vt:lpstr>区块链热度</vt:lpstr>
      <vt:lpstr>区块链热度</vt:lpstr>
      <vt:lpstr>区块链热度</vt:lpstr>
      <vt:lpstr>Gartner新兴技术成熟度曲线-2016</vt:lpstr>
      <vt:lpstr>Gartner新兴技术成熟度曲线-2017</vt:lpstr>
      <vt:lpstr>Gartner新兴技术成熟度曲线-2018</vt:lpstr>
      <vt:lpstr>Gartner新兴技术成熟度曲线-2019</vt:lpstr>
      <vt:lpstr>Gartner新兴技术成熟度曲线-2020</vt:lpstr>
      <vt:lpstr>Gartner Hype Cycle for Emerging Technologies, 2021</vt:lpstr>
      <vt:lpstr>PowerPoint 演示文稿</vt:lpstr>
      <vt:lpstr>欢迎关注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li</dc:creator>
  <cp:lastModifiedBy>廖婕</cp:lastModifiedBy>
  <cp:revision>1194</cp:revision>
  <cp:lastPrinted>2021-09-09T01:16:41Z</cp:lastPrinted>
  <dcterms:created xsi:type="dcterms:W3CDTF">2021-09-09T01:16:41Z</dcterms:created>
  <dcterms:modified xsi:type="dcterms:W3CDTF">2021-09-09T12:52:31Z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2052-3.6.1.5768</vt:lpwstr>
  </property>
</Properties>
</file>